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Lst>
  <p:notesMasterIdLst>
    <p:notesMasterId r:id="rId25"/>
  </p:notesMasterIdLst>
  <p:handoutMasterIdLst>
    <p:handoutMasterId r:id="rId26"/>
  </p:handoutMasterIdLst>
  <p:sldIdLst>
    <p:sldId id="256" r:id="rId2"/>
    <p:sldId id="262" r:id="rId3"/>
    <p:sldId id="28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59" r:id="rId24"/>
  </p:sldIdLst>
  <p:sldSz cx="10058400" cy="7772400"/>
  <p:notesSz cx="7772400" cy="10058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15:guide id="1" orient="horz" pos="3168">
          <p15:clr>
            <a:srgbClr val="A4A3A4"/>
          </p15:clr>
        </p15:guide>
        <p15:guide id="2" pos="244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cGill, Debbie" initials="MD"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3F87"/>
    <a:srgbClr val="D8A31F"/>
    <a:srgbClr val="EEBB00"/>
    <a:srgbClr val="0E25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07" autoAdjust="0"/>
    <p:restoredTop sz="65786" autoAdjust="0"/>
  </p:normalViewPr>
  <p:slideViewPr>
    <p:cSldViewPr>
      <p:cViewPr varScale="1">
        <p:scale>
          <a:sx n="43" d="100"/>
          <a:sy n="43" d="100"/>
        </p:scale>
        <p:origin x="1878" y="54"/>
      </p:cViewPr>
      <p:guideLst>
        <p:guide orient="horz" pos="2880"/>
        <p:guide pos="2160"/>
      </p:guideLst>
    </p:cSldViewPr>
  </p:slideViewPr>
  <p:notesTextViewPr>
    <p:cViewPr>
      <p:scale>
        <a:sx n="100" d="100"/>
        <a:sy n="100" d="100"/>
      </p:scale>
      <p:origin x="0" y="0"/>
    </p:cViewPr>
  </p:notesTextViewPr>
  <p:notesViewPr>
    <p:cSldViewPr>
      <p:cViewPr varScale="1">
        <p:scale>
          <a:sx n="76" d="100"/>
          <a:sy n="76" d="100"/>
        </p:scale>
        <p:origin x="-3852" y="-108"/>
      </p:cViewPr>
      <p:guideLst>
        <p:guide orient="horz" pos="3168"/>
        <p:guide pos="244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368531" cy="503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402643" y="0"/>
            <a:ext cx="3368531" cy="503332"/>
          </a:xfrm>
          <a:prstGeom prst="rect">
            <a:avLst/>
          </a:prstGeom>
        </p:spPr>
        <p:txBody>
          <a:bodyPr vert="horz" lIns="91440" tIns="45720" rIns="91440" bIns="45720" rtlCol="0"/>
          <a:lstStyle>
            <a:lvl1pPr algn="r">
              <a:defRPr sz="1200"/>
            </a:lvl1pPr>
          </a:lstStyle>
          <a:p>
            <a:fld id="{A977FBC9-D722-4CCF-BE87-05562A341495}" type="datetimeFigureOut">
              <a:rPr lang="en-US" smtClean="0"/>
              <a:t>6/16/2016</a:t>
            </a:fld>
            <a:endParaRPr lang="en-US"/>
          </a:p>
        </p:txBody>
      </p:sp>
      <p:sp>
        <p:nvSpPr>
          <p:cNvPr id="4" name="Footer Placeholder 3"/>
          <p:cNvSpPr>
            <a:spLocks noGrp="1"/>
          </p:cNvSpPr>
          <p:nvPr>
            <p:ph type="ftr" sz="quarter" idx="2"/>
          </p:nvPr>
        </p:nvSpPr>
        <p:spPr>
          <a:xfrm>
            <a:off x="0" y="9555071"/>
            <a:ext cx="3368531" cy="50333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402643" y="9555071"/>
            <a:ext cx="3368531" cy="503330"/>
          </a:xfrm>
          <a:prstGeom prst="rect">
            <a:avLst/>
          </a:prstGeom>
        </p:spPr>
        <p:txBody>
          <a:bodyPr vert="horz" lIns="91440" tIns="45720" rIns="91440" bIns="45720" rtlCol="0" anchor="b"/>
          <a:lstStyle>
            <a:lvl1pPr algn="r">
              <a:defRPr sz="1200"/>
            </a:lvl1pPr>
          </a:lstStyle>
          <a:p>
            <a:fld id="{BFA8434F-E8AC-4392-A0C2-05767F88D328}" type="slidenum">
              <a:rPr lang="en-US" smtClean="0"/>
              <a:t>‹#›</a:t>
            </a:fld>
            <a:endParaRPr lang="en-US"/>
          </a:p>
        </p:txBody>
      </p:sp>
    </p:spTree>
    <p:extLst>
      <p:ext uri="{BB962C8B-B14F-4D97-AF65-F5344CB8AC3E}">
        <p14:creationId xmlns:p14="http://schemas.microsoft.com/office/powerpoint/2010/main" val="26604807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1690688" y="1257300"/>
            <a:ext cx="4391025" cy="3394075"/>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777731" y="4840194"/>
            <a:ext cx="6216939" cy="3960906"/>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5"/>
          </p:nvPr>
        </p:nvSpPr>
        <p:spPr>
          <a:xfrm>
            <a:off x="4402643" y="9555071"/>
            <a:ext cx="3368531" cy="503330"/>
          </a:xfrm>
          <a:prstGeom prst="rect">
            <a:avLst/>
          </a:prstGeom>
        </p:spPr>
        <p:txBody>
          <a:bodyPr vert="horz" lIns="91440" tIns="45720" rIns="91440" bIns="45720" rtlCol="0" anchor="b"/>
          <a:lstStyle>
            <a:lvl1pPr algn="r">
              <a:defRPr sz="1200"/>
            </a:lvl1pPr>
          </a:lstStyle>
          <a:p>
            <a:fld id="{82FE74C8-167E-4E62-BB91-BD967FD09CE9}" type="slidenum">
              <a:rPr lang="en-US" smtClean="0"/>
              <a:t>‹#›</a:t>
            </a:fld>
            <a:endParaRPr lang="en-US"/>
          </a:p>
        </p:txBody>
      </p:sp>
    </p:spTree>
    <p:extLst>
      <p:ext uri="{BB962C8B-B14F-4D97-AF65-F5344CB8AC3E}">
        <p14:creationId xmlns:p14="http://schemas.microsoft.com/office/powerpoint/2010/main" val="1503826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un.org/en/pseataskforce/docs/keeping_children_safe_standards_for_child_protection_tool.pdf"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91396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If you see evidence of abuse or neglect, you are required to report this through your study’s protocol process. </a:t>
            </a:r>
          </a:p>
          <a:p>
            <a:endParaRPr lang="en-US" altLang="en-US" dirty="0" smtClean="0">
              <a:latin typeface="Arial" panose="020B0604020202020204" pitchFamily="34" charset="0"/>
            </a:endParaRPr>
          </a:p>
          <a:p>
            <a:r>
              <a:rPr lang="en-US" altLang="en-US" dirty="0" smtClean="0">
                <a:latin typeface="Arial" panose="020B0604020202020204" pitchFamily="34" charset="0"/>
              </a:rPr>
              <a:t>Let’s review that process. What is it? How will you handle this type of situation as a data collector? </a:t>
            </a:r>
          </a:p>
          <a:p>
            <a:endParaRPr lang="en-US" altLang="en-US" dirty="0" smtClean="0">
              <a:latin typeface="Arial" panose="020B0604020202020204" pitchFamily="34" charset="0"/>
            </a:endParaRPr>
          </a:p>
          <a:p>
            <a:r>
              <a:rPr lang="en-US" altLang="en-US" i="1" dirty="0" smtClean="0">
                <a:latin typeface="Arial" panose="020B0604020202020204" pitchFamily="34" charset="0"/>
              </a:rPr>
              <a:t>Facilitator does: </a:t>
            </a:r>
            <a:r>
              <a:rPr lang="en-US" altLang="en-US" dirty="0" smtClean="0">
                <a:latin typeface="Arial" panose="020B0604020202020204" pitchFamily="34" charset="0"/>
              </a:rPr>
              <a:t>Make sure the referral protocol is clear.</a:t>
            </a:r>
            <a:endParaRPr lang="en-US" altLang="en-US" i="1" dirty="0" smtClean="0">
              <a:latin typeface="Arial" panose="020B0604020202020204" pitchFamily="34" charset="0"/>
            </a:endParaRPr>
          </a:p>
          <a:p>
            <a:endParaRPr lang="en-US" altLang="en-US" dirty="0" smtClean="0">
              <a:latin typeface="Arial" panose="020B0604020202020204" pitchFamily="34"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1672342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Often, additional safeguards are put in place: a whistle-blower policy and a policy of providing caregivers with information on how to contact the study coordinator and the IRB that approved the study’s ethics. </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274227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Perhaps the primary source of risk in the social and behavioral sciences is that information obtained by researchers could harm subjects if disclosed outside the research setting. Confidentiality can be compromised by an unauthorized release of data, and this could have a negative impact on the subjects' psychological, social, or economic status. Keep in mind these steps for preserving confidentiality.</a:t>
            </a:r>
          </a:p>
          <a:p>
            <a:endParaRPr lang="en-US" altLang="en-US" dirty="0">
              <a:latin typeface="Arial" panose="020B0604020202020204" pitchFamily="34" charset="0"/>
            </a:endParaRPr>
          </a:p>
          <a:p>
            <a:r>
              <a:rPr lang="en-US" altLang="en-US" dirty="0" smtClean="0">
                <a:latin typeface="Arial" panose="020B0604020202020204" pitchFamily="34" charset="0"/>
              </a:rPr>
              <a:t>[Read the slide.]</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9709962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You should maintain confidentiality unless the child needs immediate protection. </a:t>
            </a:r>
          </a:p>
          <a:p>
            <a:endParaRPr lang="en-US" altLang="en-US" dirty="0" smtClean="0">
              <a:latin typeface="Arial" panose="020B0604020202020204" pitchFamily="34" charset="0"/>
            </a:endParaRPr>
          </a:p>
          <a:p>
            <a:r>
              <a:rPr lang="en-US" altLang="en-US" dirty="0" smtClean="0">
                <a:latin typeface="Arial" panose="020B0604020202020204" pitchFamily="34" charset="0"/>
              </a:rPr>
              <a:t>[Read the slide.]</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1894596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Given this scenario, consider these questions: How did you detect the issue? What do you say at the time? How do you follow the referral process?</a:t>
            </a:r>
          </a:p>
          <a:p>
            <a:endParaRPr lang="en-US" altLang="en-US" i="1" dirty="0" smtClean="0">
              <a:latin typeface="Arial" panose="020B0604020202020204" pitchFamily="34" charset="0"/>
            </a:endParaRPr>
          </a:p>
          <a:p>
            <a:r>
              <a:rPr lang="en-US" altLang="en-US" i="1" dirty="0" smtClean="0">
                <a:latin typeface="Arial" panose="020B0604020202020204" pitchFamily="34" charset="0"/>
              </a:rPr>
              <a:t>Facilitator knows: </a:t>
            </a:r>
            <a:r>
              <a:rPr lang="en-US" altLang="en-US" dirty="0" smtClean="0">
                <a:latin typeface="Arial" panose="020B0604020202020204" pitchFamily="34" charset="0"/>
              </a:rPr>
              <a:t>This indicates that the child is severely malnourished and should be referred to the local emergency nutritional/feeding services.</a:t>
            </a:r>
          </a:p>
          <a:p>
            <a:endParaRPr lang="en-US" altLang="en-US" dirty="0" smtClean="0">
              <a:latin typeface="Arial" panose="020B0604020202020204" pitchFamily="34"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8875336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If you confront this scenario while interviewing at a household, what do you do?</a:t>
            </a:r>
          </a:p>
          <a:p>
            <a:endParaRPr lang="en-US" altLang="en-US" i="1" dirty="0" smtClean="0">
              <a:latin typeface="Arial" panose="020B0604020202020204" pitchFamily="34" charset="0"/>
            </a:endParaRPr>
          </a:p>
          <a:p>
            <a:r>
              <a:rPr lang="en-US" altLang="en-US" i="1" dirty="0" smtClean="0">
                <a:latin typeface="Arial" panose="020B0604020202020204" pitchFamily="34" charset="0"/>
              </a:rPr>
              <a:t>Facilitator does:</a:t>
            </a:r>
            <a:r>
              <a:rPr lang="en-US" altLang="en-US" dirty="0" smtClean="0">
                <a:latin typeface="Arial" panose="020B0604020202020204" pitchFamily="34" charset="0"/>
              </a:rPr>
              <a:t>  Also consider asking what the interviewer should do if he/she did not witness a child being hit but noticed bruises on a child’s arms or if he/she witnessed verbal rather than physical abuse.</a:t>
            </a:r>
            <a:endParaRPr lang="en-US" altLang="en-US" i="1" dirty="0" smtClean="0">
              <a:latin typeface="Arial" panose="020B0604020202020204" pitchFamily="34"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9213565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To sum up, child protection is critically important during data collection. You need to know the guidelines on identifying abuse and follow your study’s protocol  for reporting issues of abuse. </a:t>
            </a:r>
          </a:p>
          <a:p>
            <a:endParaRPr lang="en-US" altLang="en-US" i="1" dirty="0" smtClean="0">
              <a:latin typeface="Arial" panose="020B0604020202020204" pitchFamily="34"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1276792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does: </a:t>
            </a:r>
            <a:r>
              <a:rPr lang="en-US" altLang="en-US" dirty="0" smtClean="0">
                <a:latin typeface="Arial" panose="020B0604020202020204" pitchFamily="34" charset="0"/>
              </a:rPr>
              <a:t>Plan to spend about one hour on this module.</a:t>
            </a:r>
            <a:endParaRPr lang="en-US" altLang="en-US" i="1" dirty="0" smtClean="0">
              <a:latin typeface="Arial" panose="020B0604020202020204" pitchFamily="34" charset="0"/>
            </a:endParaRPr>
          </a:p>
          <a:p>
            <a:endParaRPr lang="en-US" altLang="en-US" i="1" dirty="0" smtClean="0">
              <a:latin typeface="Arial" panose="020B0604020202020204" pitchFamily="34" charset="0"/>
            </a:endParaRPr>
          </a:p>
          <a:p>
            <a:r>
              <a:rPr lang="en-US" altLang="en-US" i="1" dirty="0" smtClean="0">
                <a:latin typeface="Arial" panose="020B0604020202020204" pitchFamily="34" charset="0"/>
              </a:rPr>
              <a:t>Facilitator knows: </a:t>
            </a:r>
            <a:r>
              <a:rPr lang="en-US" altLang="en-US" dirty="0" smtClean="0">
                <a:latin typeface="Arial" panose="020B0604020202020204" pitchFamily="34" charset="0"/>
              </a:rPr>
              <a:t>If the implementing organization has a policy on sexual harassment, </a:t>
            </a:r>
            <a:r>
              <a:rPr lang="en-US" altLang="en-US" dirty="0">
                <a:latin typeface="Arial" panose="020B0604020202020204" pitchFamily="34" charset="0"/>
              </a:rPr>
              <a:t>during the </a:t>
            </a:r>
            <a:r>
              <a:rPr lang="en-US" altLang="en-US" dirty="0" smtClean="0">
                <a:latin typeface="Arial" panose="020B0604020202020204" pitchFamily="34" charset="0"/>
              </a:rPr>
              <a:t>training you should educate the participants about this policy. A staff member from the implementing organization can lead this part of the training. If the implementing agency has no policy on sexual harassment, then the training must lay out expectations of behaviors and a process for receiving and reviewing complaints.</a:t>
            </a:r>
          </a:p>
          <a:p>
            <a:endParaRPr lang="en-US" altLang="en-US" dirty="0" smtClean="0">
              <a:latin typeface="Arial" panose="020B0604020202020204" pitchFamily="34" charset="0"/>
            </a:endParaRPr>
          </a:p>
          <a:p>
            <a:r>
              <a:rPr lang="en-US" altLang="en-US" dirty="0" smtClean="0">
                <a:latin typeface="Arial" panose="020B0604020202020204" pitchFamily="34" charset="0"/>
              </a:rPr>
              <a:t>For this optional sexual harassment module, three scenarios for small-group and full-group discussion are presented. You may choose two of the three scenarios that follow to train participants using this module. </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0545131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The answer is “False.” Although harassment frequently involves power relationships, sexual harassment may occur between coworkers of any status and may not necessarily involve a reporting relationship. </a:t>
            </a:r>
          </a:p>
          <a:p>
            <a:r>
              <a:rPr lang="en-US" altLang="en-US" dirty="0" smtClean="0">
                <a:latin typeface="Arial" panose="020B0604020202020204" pitchFamily="34" charset="0"/>
              </a:rPr>
              <a:t> </a:t>
            </a:r>
          </a:p>
          <a:p>
            <a:r>
              <a:rPr lang="en-US" altLang="en-US" dirty="0" smtClean="0">
                <a:latin typeface="Arial" panose="020B0604020202020204" pitchFamily="34" charset="0"/>
              </a:rPr>
              <a:t>If Olive finds Ken’s requests unwelcome and if he persists in asking her out in spite of her clear statement that she does not want to date him, his behavior may constitute prohibited sexual harassment.</a:t>
            </a:r>
          </a:p>
          <a:p>
            <a:endParaRPr lang="en-US" altLang="en-US" dirty="0" smtClean="0">
              <a:latin typeface="Arial" panose="020B0604020202020204" pitchFamily="34"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2444471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The answer is “False.” Sexual harassment can occur both on regular work premises and at work-related sites, including business trip locations, conferences, training sites, and parties. </a:t>
            </a:r>
          </a:p>
          <a:p>
            <a:endParaRPr lang="en-US" altLang="en-US" dirty="0" smtClean="0">
              <a:latin typeface="Arial" panose="020B0604020202020204" pitchFamily="34"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709158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829259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The answer is “True.” Vicky's demand, "have sex with me or you’re fired," is a clear example of the type of behavior most people recognize as sexual harassment. It represents the type of sexual harassment called "</a:t>
            </a:r>
            <a:r>
              <a:rPr lang="en-US" altLang="en-US" i="1" dirty="0" smtClean="0">
                <a:latin typeface="Arial" panose="020B0604020202020204" pitchFamily="34" charset="0"/>
              </a:rPr>
              <a:t>quid pro quo</a:t>
            </a:r>
            <a:r>
              <a:rPr lang="en-US" altLang="en-US" dirty="0" smtClean="0">
                <a:latin typeface="Arial" panose="020B0604020202020204" pitchFamily="34" charset="0"/>
              </a:rPr>
              <a:t>" harassment. </a:t>
            </a:r>
          </a:p>
          <a:p>
            <a:endParaRPr lang="en-US" altLang="en-US" dirty="0" smtClean="0">
              <a:latin typeface="Arial" panose="020B0604020202020204" pitchFamily="34"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01302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i="0" dirty="0" smtClean="0">
                <a:latin typeface="Arial" panose="020B0604020202020204" pitchFamily="34" charset="0"/>
              </a:rPr>
              <a:t>[Read the slide.] </a:t>
            </a:r>
            <a:r>
              <a:rPr lang="en-US" altLang="en-US" dirty="0" smtClean="0">
                <a:latin typeface="Arial" panose="020B0604020202020204" pitchFamily="34" charset="0"/>
              </a:rPr>
              <a:t>Sexual harassment is a form of violence. It is about power and intimidation, not sexual attraction.</a:t>
            </a:r>
          </a:p>
          <a:p>
            <a:endParaRPr lang="en-US" altLang="en-US" dirty="0" smtClean="0">
              <a:latin typeface="Arial" panose="020B0604020202020204" pitchFamily="34" charset="0"/>
            </a:endParaRPr>
          </a:p>
          <a:p>
            <a:r>
              <a:rPr lang="en-US" altLang="en-US" dirty="0" smtClean="0">
                <a:latin typeface="Arial" panose="020B0604020202020204" pitchFamily="34" charset="0"/>
              </a:rPr>
              <a:t>Sexual harassment is typically thought of in terms of behavior by a man toward a woman. However, women may also sexually harass men, men may sexually harass other men, and women may sexually harass other women.</a:t>
            </a:r>
          </a:p>
          <a:p>
            <a:endParaRPr lang="en-US" altLang="en-US" i="1" dirty="0" smtClean="0">
              <a:latin typeface="Arial" panose="020B0604020202020204" pitchFamily="34" charset="0"/>
            </a:endParaRPr>
          </a:p>
          <a:p>
            <a:r>
              <a:rPr lang="en-US" altLang="en-US" i="1" dirty="0" smtClean="0">
                <a:latin typeface="Arial" panose="020B0604020202020204" pitchFamily="34" charset="0"/>
              </a:rPr>
              <a:t>Facilitator does: </a:t>
            </a:r>
            <a:r>
              <a:rPr lang="en-US" altLang="en-US" dirty="0" smtClean="0">
                <a:latin typeface="Arial" panose="020B0604020202020204" pitchFamily="34" charset="0"/>
              </a:rPr>
              <a:t>A useful teaching method may be to ask the group to name examples of sexual harassment and then discuss them.</a:t>
            </a:r>
          </a:p>
          <a:p>
            <a:endParaRPr lang="en-US" altLang="en-US" dirty="0" smtClean="0">
              <a:latin typeface="Arial" panose="020B0604020202020204" pitchFamily="34" charset="0"/>
            </a:endParaRPr>
          </a:p>
          <a:p>
            <a:endParaRPr lang="en-US" altLang="en-US" dirty="0" smtClean="0">
              <a:latin typeface="Arial" panose="020B0604020202020204" pitchFamily="34"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0674941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does: </a:t>
            </a:r>
            <a:r>
              <a:rPr lang="en-US" altLang="en-US" dirty="0" smtClean="0">
                <a:latin typeface="Arial" panose="020B0604020202020204" pitchFamily="34" charset="0"/>
              </a:rPr>
              <a:t>Read the paragraph</a:t>
            </a:r>
            <a:r>
              <a:rPr lang="en-US" altLang="en-US" baseline="0" dirty="0" smtClean="0">
                <a:latin typeface="Arial" panose="020B0604020202020204" pitchFamily="34" charset="0"/>
              </a:rPr>
              <a:t> </a:t>
            </a:r>
            <a:r>
              <a:rPr lang="en-US" altLang="en-US" dirty="0" smtClean="0">
                <a:latin typeface="Arial" panose="020B0604020202020204" pitchFamily="34" charset="0"/>
              </a:rPr>
              <a:t>and review the examples listed if they have not been discussed already.</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1862136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3182349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  </a:t>
            </a:r>
            <a:r>
              <a:rPr lang="en-US" dirty="0" smtClean="0"/>
              <a:t>Plan to spend about 1 hour on this module.</a:t>
            </a:r>
          </a:p>
          <a:p>
            <a:endParaRPr lang="en-US" dirty="0" smtClean="0"/>
          </a:p>
          <a:p>
            <a:r>
              <a:rPr lang="en-US" i="1" dirty="0" smtClean="0"/>
              <a:t>Facilitator knows: </a:t>
            </a:r>
            <a:r>
              <a:rPr lang="en-US" dirty="0" smtClean="0"/>
              <a:t>If the implementing organization has a policy on child protection, include this policy in the training. A representative of the implementing organization can present on this policy to the group. </a:t>
            </a:r>
          </a:p>
          <a:p>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81205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a:t>
            </a:r>
            <a:r>
              <a:rPr lang="en-US" altLang="en-US" dirty="0" smtClean="0">
                <a:latin typeface="Arial" panose="020B0604020202020204" pitchFamily="34" charset="0"/>
              </a:rPr>
              <a:t> Child protection is the law. The United Nations Convention on the Rights of the Child affirms the right to child protection. Individual countries also have laws about child protection. What laws does your country have? </a:t>
            </a:r>
          </a:p>
          <a:p>
            <a:endParaRPr lang="en-US" altLang="en-US" i="1" dirty="0" smtClean="0">
              <a:latin typeface="Arial" panose="020B0604020202020204" pitchFamily="34" charset="0"/>
            </a:endParaRPr>
          </a:p>
          <a:p>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37005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In this session, we define child protection and describe what to do about it as data collectors. You can see the “what,” “why,” and “how” prompts on the slide that we will investigate together. </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0515681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a:t>
            </a:r>
            <a:r>
              <a:rPr lang="en-US" altLang="en-US" b="1" dirty="0" smtClean="0">
                <a:latin typeface="Arial" panose="020B0604020202020204" pitchFamily="34" charset="0"/>
              </a:rPr>
              <a:t> </a:t>
            </a:r>
            <a:r>
              <a:rPr lang="en-US" altLang="en-US" dirty="0" smtClean="0">
                <a:latin typeface="Arial" panose="020B0604020202020204" pitchFamily="34" charset="0"/>
              </a:rPr>
              <a:t>We have included a couple of definitions of child protection here.</a:t>
            </a:r>
          </a:p>
          <a:p>
            <a:endParaRPr lang="en-US" altLang="en-US" dirty="0" smtClean="0">
              <a:latin typeface="Arial" panose="020B0604020202020204" pitchFamily="34" charset="0"/>
            </a:endParaRPr>
          </a:p>
          <a:p>
            <a:r>
              <a:rPr lang="en-US" altLang="en-US" dirty="0" smtClean="0">
                <a:latin typeface="Arial" panose="020B0604020202020204" pitchFamily="34" charset="0"/>
              </a:rPr>
              <a:t>[Read the slide.] </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7888057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a:t>
            </a:r>
            <a:r>
              <a:rPr lang="en-US" altLang="en-US" dirty="0" smtClean="0">
                <a:latin typeface="Arial" panose="020B0604020202020204" pitchFamily="34" charset="0"/>
              </a:rPr>
              <a:t> Why do we care about child protection? In short, we are required to protect children. This slide outlines some of the reasons why child protection is so important, including our duty of care to protect children. Children matter; they are human beings with potential. All of us must recognize this and protect children from harm. We must care for children and protect them from abuse. This is our obligation to all children, regardless of their age, disability, gender, race, religion, or sexual orientation or identity. All children deserve equal protection. </a:t>
            </a:r>
          </a:p>
          <a:p>
            <a:endParaRPr lang="en-US" altLang="en-US" i="1" dirty="0" smtClean="0">
              <a:latin typeface="Arial" panose="020B0604020202020204" pitchFamily="34" charset="0"/>
            </a:endParaRPr>
          </a:p>
          <a:p>
            <a:endParaRPr lang="en-US" altLang="en-US" dirty="0" smtClean="0">
              <a:latin typeface="Arial" panose="020B0604020202020204" pitchFamily="34"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739017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a:t>
            </a:r>
            <a:r>
              <a:rPr lang="en-US" altLang="en-US" dirty="0" smtClean="0">
                <a:latin typeface="Arial" panose="020B0604020202020204" pitchFamily="34" charset="0"/>
              </a:rPr>
              <a:t> Child protection is the law. The U.N. Convention on the Rights of the Child affirms the right to child protection. Individual countries also have laws on child protection. What about your country? </a:t>
            </a:r>
          </a:p>
          <a:p>
            <a:endParaRPr lang="en-US" altLang="en-US" i="1" dirty="0" smtClean="0">
              <a:latin typeface="Arial" panose="020B0604020202020204" pitchFamily="34"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623743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We have included some language from U.N.-produced tools on standards for child protection. [Read the slide.] </a:t>
            </a:r>
          </a:p>
          <a:p>
            <a:endParaRPr lang="en-US" altLang="en-US" dirty="0" smtClean="0">
              <a:latin typeface="Arial" panose="020B0604020202020204" pitchFamily="34" charset="0"/>
            </a:endParaRPr>
          </a:p>
          <a:p>
            <a:r>
              <a:rPr lang="en-US" altLang="en-US" i="1" dirty="0" smtClean="0">
                <a:latin typeface="Arial" panose="020B0604020202020204" pitchFamily="34" charset="0"/>
              </a:rPr>
              <a:t>Facilitator knows: </a:t>
            </a:r>
            <a:r>
              <a:rPr lang="en-US" altLang="en-US" dirty="0" smtClean="0">
                <a:latin typeface="Arial" panose="020B0604020202020204" pitchFamily="34" charset="0"/>
              </a:rPr>
              <a:t>The text on the slide is taken from </a:t>
            </a:r>
            <a:r>
              <a:rPr lang="en-US" altLang="en-US" i="1" dirty="0" smtClean="0">
                <a:latin typeface="Arial" panose="020B0604020202020204" pitchFamily="34" charset="0"/>
              </a:rPr>
              <a:t>Keeping Children Safe: Standards for Child Protection, Tool 1,</a:t>
            </a:r>
            <a:r>
              <a:rPr lang="en-US" altLang="en-US" dirty="0" smtClean="0">
                <a:latin typeface="Arial" panose="020B0604020202020204" pitchFamily="34" charset="0"/>
              </a:rPr>
              <a:t> produced by the Keeping Children Safe Coalition in 2006. The tool is available at </a:t>
            </a:r>
            <a:r>
              <a:rPr lang="en-US" altLang="en-US" u="sng" dirty="0" smtClean="0">
                <a:latin typeface="Arial" panose="020B0604020202020204" pitchFamily="34" charset="0"/>
                <a:hlinkClick r:id="rId3"/>
              </a:rPr>
              <a:t>http://www.un.org/en/pseataskforce/docs/keeping_children_safe_standards_for_child_protection_tool.pdf</a:t>
            </a:r>
            <a:r>
              <a:rPr lang="en-US" altLang="en-US" dirty="0" smtClean="0">
                <a:latin typeface="Arial" panose="020B0604020202020204" pitchFamily="34" charset="0"/>
              </a:rPr>
              <a:t>. </a:t>
            </a:r>
          </a:p>
          <a:p>
            <a:endParaRPr lang="en-US" altLang="en-US" dirty="0" smtClean="0">
              <a:latin typeface="Arial" panose="020B0604020202020204" pitchFamily="34" charset="0"/>
            </a:endParaRPr>
          </a:p>
          <a:p>
            <a:r>
              <a:rPr lang="en-US" altLang="en-US" dirty="0" smtClean="0">
                <a:latin typeface="Arial" panose="020B0604020202020204" pitchFamily="34" charset="0"/>
              </a:rPr>
              <a:t>Here for </a:t>
            </a:r>
            <a:r>
              <a:rPr lang="en-US" altLang="en-US" dirty="0">
                <a:latin typeface="Arial" panose="020B0604020202020204" pitchFamily="34" charset="0"/>
              </a:rPr>
              <a:t>your reference </a:t>
            </a:r>
            <a:r>
              <a:rPr lang="en-US" altLang="en-US" dirty="0" smtClean="0">
                <a:latin typeface="Arial" panose="020B0604020202020204" pitchFamily="34" charset="0"/>
              </a:rPr>
              <a:t>is text from Article 19 of the </a:t>
            </a:r>
            <a:r>
              <a:rPr lang="en-US" altLang="en-US" i="1" dirty="0" smtClean="0">
                <a:latin typeface="Arial" panose="020B0604020202020204" pitchFamily="34" charset="0"/>
              </a:rPr>
              <a:t>U.N. Convention on the Rights of the Child</a:t>
            </a:r>
            <a:r>
              <a:rPr lang="en-US" altLang="en-US" dirty="0" smtClean="0">
                <a:latin typeface="Arial" panose="020B0604020202020204" pitchFamily="34" charset="0"/>
              </a:rPr>
              <a:t>  (1989):</a:t>
            </a:r>
          </a:p>
          <a:p>
            <a:endParaRPr lang="en-US" altLang="en-US" i="1" dirty="0" smtClean="0">
              <a:latin typeface="Arial" panose="020B0604020202020204" pitchFamily="34" charset="0"/>
            </a:endParaRPr>
          </a:p>
          <a:p>
            <a:r>
              <a:rPr lang="en-US" altLang="en-US" i="1" dirty="0" smtClean="0">
                <a:latin typeface="Arial" panose="020B0604020202020204" pitchFamily="34" charset="0"/>
              </a:rPr>
              <a:t>State Parties shall take all appropriate legislative, administrative, social and educational measures to protect the child from all forms of physical or mental violence, injury or abuse, neglect or negligent treatment, maltreatment or exploitation, including sexual abuse, while in the care of parent(s), legal guardian(s) or any other person who has the care of the child.</a:t>
            </a:r>
            <a:endParaRPr lang="en-US" altLang="en-US" dirty="0" smtClean="0">
              <a:latin typeface="Arial" panose="020B0604020202020204" pitchFamily="34" charset="0"/>
            </a:endParaRPr>
          </a:p>
          <a:p>
            <a:endParaRPr lang="en-US" altLang="en-US" i="1" dirty="0" smtClean="0">
              <a:latin typeface="Arial" panose="020B0604020202020204" pitchFamily="34" charset="0"/>
            </a:endParaRPr>
          </a:p>
          <a:p>
            <a:endParaRPr lang="en-US" altLang="en-US" dirty="0" smtClean="0">
              <a:latin typeface="Arial" panose="020B0604020202020204" pitchFamily="34"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2347256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9" name="object 2"/>
          <p:cNvSpPr/>
          <p:nvPr userDrawn="1"/>
        </p:nvSpPr>
        <p:spPr>
          <a:xfrm>
            <a:off x="0" y="1675"/>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10" name="object 4"/>
          <p:cNvSpPr/>
          <p:nvPr userDrawn="1"/>
        </p:nvSpPr>
        <p:spPr>
          <a:xfrm>
            <a:off x="761" y="1313305"/>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a:solidFill>
                <a:srgbClr val="243F87"/>
              </a:solidFill>
            </a:endParaRPr>
          </a:p>
        </p:txBody>
      </p:sp>
      <p:sp>
        <p:nvSpPr>
          <p:cNvPr id="11" name="object 6"/>
          <p:cNvSpPr txBox="1"/>
          <p:nvPr userDrawn="1"/>
        </p:nvSpPr>
        <p:spPr>
          <a:xfrm>
            <a:off x="1039962" y="484853"/>
            <a:ext cx="6943090" cy="907941"/>
          </a:xfrm>
          <a:prstGeom prst="rect">
            <a:avLst/>
          </a:prstGeom>
        </p:spPr>
        <p:txBody>
          <a:bodyPr vert="horz" wrap="square" lIns="0" tIns="0" rIns="0" bIns="0" rtlCol="0">
            <a:spAutoFit/>
          </a:bodyPr>
          <a:lstStyle/>
          <a:p>
            <a:pPr marL="12700"/>
            <a:r>
              <a:rPr lang="en-US" sz="5900" b="1" spc="-240" dirty="0" smtClean="0">
                <a:solidFill>
                  <a:srgbClr val="0E256A"/>
                </a:solidFill>
                <a:latin typeface="Futura LT Pro Book"/>
                <a:cs typeface="Futura LT Pro Book"/>
              </a:rPr>
              <a:t>Headline here</a:t>
            </a:r>
            <a:endParaRPr sz="5900" dirty="0">
              <a:solidFill>
                <a:srgbClr val="0E256A"/>
              </a:solidFill>
              <a:latin typeface="Futura LT Pro Book"/>
              <a:cs typeface="Futura LT Pro Book"/>
            </a:endParaRPr>
          </a:p>
        </p:txBody>
      </p:sp>
      <p:sp>
        <p:nvSpPr>
          <p:cNvPr id="12" name="object 7"/>
          <p:cNvSpPr txBox="1"/>
          <p:nvPr userDrawn="1"/>
        </p:nvSpPr>
        <p:spPr>
          <a:xfrm>
            <a:off x="1039962" y="1399291"/>
            <a:ext cx="7480300" cy="1667123"/>
          </a:xfrm>
          <a:prstGeom prst="rect">
            <a:avLst/>
          </a:prstGeom>
        </p:spPr>
        <p:txBody>
          <a:bodyPr vert="horz" wrap="square" lIns="0" tIns="0" rIns="0" bIns="0" rtlCol="0">
            <a:spAutoFit/>
          </a:bodyPr>
          <a:lstStyle/>
          <a:p>
            <a:pPr marL="12700">
              <a:lnSpc>
                <a:spcPts val="6495"/>
              </a:lnSpc>
            </a:pPr>
            <a:r>
              <a:rPr lang="en-US" sz="5700" spc="-265" dirty="0" smtClean="0">
                <a:solidFill>
                  <a:srgbClr val="EEBB00"/>
                </a:solidFill>
                <a:latin typeface="Futura LT Pro Book" panose="020B0502020204020303" pitchFamily="34" charset="0"/>
                <a:cs typeface="Gill Sans MT"/>
              </a:rPr>
              <a:t>Subtitle here </a:t>
            </a:r>
            <a:endParaRPr sz="5700" dirty="0">
              <a:solidFill>
                <a:srgbClr val="EEBB00"/>
              </a:solidFill>
              <a:latin typeface="Futura LT Pro Book" panose="020B0502020204020303" pitchFamily="34" charset="0"/>
              <a:cs typeface="Gill Sans MT"/>
            </a:endParaRPr>
          </a:p>
          <a:p>
            <a:pPr marL="12700">
              <a:lnSpc>
                <a:spcPts val="6495"/>
              </a:lnSpc>
            </a:pPr>
            <a:r>
              <a:rPr lang="en-US" sz="4400" spc="-260" dirty="0" smtClean="0">
                <a:solidFill>
                  <a:srgbClr val="FFFFFF"/>
                </a:solidFill>
                <a:latin typeface="Futura LT Pro Book" panose="020B0502020204020303" pitchFamily="34" charset="0"/>
                <a:cs typeface="Gill Sans MT"/>
              </a:rPr>
              <a:t>Or subtitle this color and size</a:t>
            </a:r>
            <a:endParaRPr sz="4400" dirty="0">
              <a:solidFill>
                <a:prstClr val="black"/>
              </a:solidFill>
              <a:latin typeface="Futura LT Pro Book" panose="020B0502020204020303" pitchFamily="34" charset="0"/>
              <a:cs typeface="Gill Sans MT"/>
            </a:endParaRPr>
          </a:p>
        </p:txBody>
      </p:sp>
      <p:sp>
        <p:nvSpPr>
          <p:cNvPr id="13" name="object 8"/>
          <p:cNvSpPr txBox="1"/>
          <p:nvPr userDrawn="1"/>
        </p:nvSpPr>
        <p:spPr>
          <a:xfrm>
            <a:off x="4833204" y="4387216"/>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Tree>
    <p:extLst>
      <p:ext uri="{BB962C8B-B14F-4D97-AF65-F5344CB8AC3E}">
        <p14:creationId xmlns:p14="http://schemas.microsoft.com/office/powerpoint/2010/main" val="11690497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9" name="object 2"/>
          <p:cNvSpPr/>
          <p:nvPr userDrawn="1"/>
        </p:nvSpPr>
        <p:spPr>
          <a:xfrm>
            <a:off x="0" y="1675"/>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3" name="Text Placeholder 2"/>
          <p:cNvSpPr>
            <a:spLocks noGrp="1"/>
          </p:cNvSpPr>
          <p:nvPr>
            <p:ph type="body" sz="quarter" idx="10" hasCustomPrompt="1"/>
          </p:nvPr>
        </p:nvSpPr>
        <p:spPr>
          <a:xfrm>
            <a:off x="838200" y="457200"/>
            <a:ext cx="6248400" cy="1143000"/>
          </a:xfrm>
          <a:prstGeom prst="rect">
            <a:avLst/>
          </a:prstGeom>
        </p:spPr>
        <p:txBody>
          <a:bodyPr/>
          <a:lstStyle>
            <a:lvl1pPr>
              <a:defRPr sz="4800" b="1">
                <a:solidFill>
                  <a:srgbClr val="0E256A"/>
                </a:solidFill>
              </a:defRPr>
            </a:lvl1pPr>
          </a:lstStyle>
          <a:p>
            <a:pPr lvl="0"/>
            <a:r>
              <a:rPr lang="en-US" dirty="0" smtClean="0"/>
              <a:t>Headline here</a:t>
            </a:r>
          </a:p>
        </p:txBody>
      </p:sp>
      <p:sp>
        <p:nvSpPr>
          <p:cNvPr id="5" name="Text Placeholder 4"/>
          <p:cNvSpPr>
            <a:spLocks noGrp="1"/>
          </p:cNvSpPr>
          <p:nvPr>
            <p:ph type="body" sz="quarter" idx="11" hasCustomPrompt="1"/>
          </p:nvPr>
        </p:nvSpPr>
        <p:spPr>
          <a:xfrm>
            <a:off x="838200" y="1723910"/>
            <a:ext cx="5943600" cy="838200"/>
          </a:xfrm>
          <a:prstGeom prst="rect">
            <a:avLst/>
          </a:prstGeom>
        </p:spPr>
        <p:txBody>
          <a:bodyPr/>
          <a:lstStyle>
            <a:lvl1pPr marL="0" marR="0" indent="0" defTabSz="914400" eaLnBrk="1" fontAlgn="auto" latinLnBrk="0" hangingPunct="1">
              <a:lnSpc>
                <a:spcPct val="100000"/>
              </a:lnSpc>
              <a:spcBef>
                <a:spcPts val="0"/>
              </a:spcBef>
              <a:spcAft>
                <a:spcPts val="0"/>
              </a:spcAft>
              <a:buClrTx/>
              <a:buSzTx/>
              <a:buFontTx/>
              <a:buNone/>
              <a:tabLst/>
              <a:defRPr sz="4800">
                <a:solidFill>
                  <a:srgbClr val="D8A31F"/>
                </a:solidFill>
              </a:defRPr>
            </a:lvl1pPr>
          </a:lstStyle>
          <a:p>
            <a:pPr lvl="0"/>
            <a:r>
              <a:rPr lang="en-US" dirty="0" smtClean="0"/>
              <a:t>Subtitle here</a:t>
            </a:r>
          </a:p>
          <a:p>
            <a:pPr lvl="0"/>
            <a:endParaRPr lang="en-US" dirty="0" smtClean="0"/>
          </a:p>
        </p:txBody>
      </p:sp>
      <p:sp>
        <p:nvSpPr>
          <p:cNvPr id="7" name="Text Placeholder 6"/>
          <p:cNvSpPr>
            <a:spLocks noGrp="1"/>
          </p:cNvSpPr>
          <p:nvPr>
            <p:ph type="body" sz="quarter" idx="12" hasCustomPrompt="1"/>
          </p:nvPr>
        </p:nvSpPr>
        <p:spPr>
          <a:xfrm>
            <a:off x="832338" y="2438400"/>
            <a:ext cx="6172200" cy="914400"/>
          </a:xfrm>
          <a:prstGeom prst="rect">
            <a:avLst/>
          </a:prstGeom>
        </p:spPr>
        <p:txBody>
          <a:bodyPr/>
          <a:lstStyle>
            <a:lvl1pPr>
              <a:defRPr sz="4400" spc="-150" baseline="0">
                <a:solidFill>
                  <a:srgbClr val="0E256A"/>
                </a:solidFill>
              </a:defRPr>
            </a:lvl1pPr>
          </a:lstStyle>
          <a:p>
            <a:pPr lvl="0"/>
            <a:r>
              <a:rPr lang="en-US" dirty="0" smtClean="0"/>
              <a:t>Or subtitle this color size</a:t>
            </a:r>
          </a:p>
        </p:txBody>
      </p:sp>
    </p:spTree>
    <p:extLst>
      <p:ext uri="{BB962C8B-B14F-4D97-AF65-F5344CB8AC3E}">
        <p14:creationId xmlns:p14="http://schemas.microsoft.com/office/powerpoint/2010/main" val="41543013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7124" y="0"/>
            <a:ext cx="0" cy="1386840"/>
          </a:xfrm>
          <a:custGeom>
            <a:avLst/>
            <a:gdLst/>
            <a:ahLst/>
            <a:cxnLst/>
            <a:rect l="l" t="t" r="r" b="b"/>
            <a:pathLst>
              <a:path h="1386840">
                <a:moveTo>
                  <a:pt x="0" y="0"/>
                </a:moveTo>
                <a:lnTo>
                  <a:pt x="0" y="1386281"/>
                </a:lnTo>
              </a:path>
            </a:pathLst>
          </a:custGeom>
          <a:ln w="15519">
            <a:solidFill>
              <a:srgbClr val="D8A31F"/>
            </a:solidFill>
          </a:ln>
        </p:spPr>
        <p:txBody>
          <a:bodyPr wrap="square" lIns="0" tIns="0" rIns="0" bIns="0" rtlCol="0"/>
          <a:lstStyle/>
          <a:p>
            <a:endParaRPr>
              <a:solidFill>
                <a:prstClr val="black"/>
              </a:solidFill>
            </a:endParaRPr>
          </a:p>
        </p:txBody>
      </p:sp>
      <p:sp>
        <p:nvSpPr>
          <p:cNvPr id="8" name="object 2"/>
          <p:cNvSpPr/>
          <p:nvPr userDrawn="1"/>
        </p:nvSpPr>
        <p:spPr>
          <a:xfrm>
            <a:off x="0" y="1675"/>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9" name="object 4"/>
          <p:cNvSpPr/>
          <p:nvPr userDrawn="1"/>
        </p:nvSpPr>
        <p:spPr>
          <a:xfrm>
            <a:off x="761" y="1313305"/>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a:solidFill>
                <a:srgbClr val="243F87"/>
              </a:solidFill>
            </a:endParaRPr>
          </a:p>
        </p:txBody>
      </p:sp>
      <p:grpSp>
        <p:nvGrpSpPr>
          <p:cNvPr id="10" name="Group 9"/>
          <p:cNvGrpSpPr/>
          <p:nvPr userDrawn="1"/>
        </p:nvGrpSpPr>
        <p:grpSpPr>
          <a:xfrm>
            <a:off x="5334000" y="6809099"/>
            <a:ext cx="4266629" cy="718310"/>
            <a:chOff x="2362771" y="6712101"/>
            <a:chExt cx="5056591" cy="851304"/>
          </a:xfrm>
        </p:grpSpPr>
        <p:sp>
          <p:nvSpPr>
            <p:cNvPr id="11" name="object 3"/>
            <p:cNvSpPr/>
            <p:nvPr/>
          </p:nvSpPr>
          <p:spPr>
            <a:xfrm>
              <a:off x="6534012" y="6712101"/>
              <a:ext cx="885350" cy="851304"/>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12" name="object 5"/>
            <p:cNvSpPr/>
            <p:nvPr/>
          </p:nvSpPr>
          <p:spPr>
            <a:xfrm>
              <a:off x="4728730" y="6807834"/>
              <a:ext cx="1059992" cy="661828"/>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13" name="object 9"/>
            <p:cNvSpPr/>
            <p:nvPr/>
          </p:nvSpPr>
          <p:spPr>
            <a:xfrm>
              <a:off x="2362771" y="6855256"/>
              <a:ext cx="1893912" cy="636778"/>
            </a:xfrm>
            <a:prstGeom prst="rect">
              <a:avLst/>
            </a:prstGeom>
            <a:blipFill>
              <a:blip r:embed="rId4" cstate="print"/>
              <a:stretch>
                <a:fillRect/>
              </a:stretch>
            </a:blipFill>
          </p:spPr>
          <p:txBody>
            <a:bodyPr wrap="square" lIns="0" tIns="0" rIns="0" bIns="0" rtlCol="0"/>
            <a:lstStyle/>
            <a:p>
              <a:endParaRPr>
                <a:solidFill>
                  <a:prstClr val="black"/>
                </a:solidFill>
              </a:endParaRPr>
            </a:p>
          </p:txBody>
        </p:sp>
      </p:grpSp>
      <p:sp>
        <p:nvSpPr>
          <p:cNvPr id="14" name="TextBox 13"/>
          <p:cNvSpPr txBox="1"/>
          <p:nvPr userDrawn="1"/>
        </p:nvSpPr>
        <p:spPr>
          <a:xfrm>
            <a:off x="838200" y="1981200"/>
            <a:ext cx="8305800" cy="3693319"/>
          </a:xfrm>
          <a:prstGeom prst="rect">
            <a:avLst/>
          </a:prstGeom>
          <a:noFill/>
        </p:spPr>
        <p:txBody>
          <a:bodyPr wrap="square" rtlCol="0">
            <a:spAutoFit/>
          </a:bodyPr>
          <a:lstStyle/>
          <a:p>
            <a:r>
              <a:rPr lang="en-US" sz="2200" spc="-20" dirty="0">
                <a:solidFill>
                  <a:srgbClr val="FFFFFF"/>
                </a:solidFill>
                <a:latin typeface="Futura LT Pro Book"/>
                <a:cs typeface="Futura LT Pro Book"/>
              </a:rPr>
              <a:t>This presentation was produced with the support of </a:t>
            </a:r>
            <a:r>
              <a:rPr lang="en-US" sz="2200" spc="-15" dirty="0">
                <a:solidFill>
                  <a:srgbClr val="FFFFFF"/>
                </a:solidFill>
                <a:latin typeface="Futura LT Pro Book"/>
                <a:cs typeface="Futura LT Pro Book"/>
              </a:rPr>
              <a:t>the</a:t>
            </a:r>
            <a:r>
              <a:rPr lang="en-US" sz="2200" spc="-30" dirty="0">
                <a:solidFill>
                  <a:srgbClr val="FFFFFF"/>
                </a:solidFill>
                <a:latin typeface="Futura LT Pro Book"/>
                <a:cs typeface="Futura LT Pro Book"/>
              </a:rPr>
              <a:t> </a:t>
            </a:r>
            <a:r>
              <a:rPr lang="en-US" sz="2200" spc="-80" dirty="0">
                <a:solidFill>
                  <a:srgbClr val="FFFFFF"/>
                </a:solidFill>
                <a:latin typeface="Futura LT Pro Book"/>
                <a:cs typeface="Futura LT Pro Book"/>
              </a:rPr>
              <a:t>U</a:t>
            </a:r>
            <a:r>
              <a:rPr lang="en-US" sz="2200" spc="-10" dirty="0">
                <a:solidFill>
                  <a:srgbClr val="FFFFFF"/>
                </a:solidFill>
                <a:latin typeface="Futura LT Pro Book"/>
                <a:cs typeface="Futura LT Pro Book"/>
              </a:rPr>
              <a:t>.S.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Agency</a:t>
            </a:r>
            <a:r>
              <a:rPr lang="en-US" sz="2200" spc="-10" dirty="0">
                <a:solidFill>
                  <a:srgbClr val="FFFFFF"/>
                </a:solidFill>
                <a:latin typeface="Futura LT Pro Book"/>
                <a:cs typeface="Futura LT Pro Book"/>
              </a:rPr>
              <a:t> for</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national</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Development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(USAID) under</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ms </a:t>
            </a:r>
            <a:r>
              <a:rPr lang="en-US" sz="2200" spc="-10" dirty="0">
                <a:solidFill>
                  <a:srgbClr val="FFFFFF"/>
                </a:solidFill>
                <a:latin typeface="Futura LT Pro Book"/>
                <a:cs typeface="Futura LT Pro Book"/>
              </a:rPr>
              <a:t>of MEASURE Evaluation </a:t>
            </a:r>
            <a:r>
              <a:rPr lang="en-US" sz="2200" spc="-50" dirty="0">
                <a:solidFill>
                  <a:srgbClr val="FFFFFF"/>
                </a:solidFill>
                <a:latin typeface="Futura LT Pro Book"/>
                <a:cs typeface="Futura LT Pro Book"/>
              </a:rPr>
              <a:t>c</a:t>
            </a:r>
            <a:r>
              <a:rPr lang="en-US" sz="2200" spc="-15" dirty="0">
                <a:solidFill>
                  <a:srgbClr val="FFFFFF"/>
                </a:solidFill>
                <a:latin typeface="Futura LT Pro Book"/>
                <a:cs typeface="Futura LT Pro Book"/>
              </a:rPr>
              <a:t>oope</a:t>
            </a:r>
            <a:r>
              <a:rPr lang="en-US" sz="2200" spc="-40" dirty="0">
                <a:solidFill>
                  <a:srgbClr val="FFFFFF"/>
                </a:solidFill>
                <a:latin typeface="Futura LT Pro Book"/>
                <a:cs typeface="Futura LT Pro Book"/>
              </a:rPr>
              <a:t>r</a:t>
            </a:r>
            <a:r>
              <a:rPr lang="en-US" sz="2200" spc="-10" dirty="0">
                <a:solidFill>
                  <a:srgbClr val="FFFFFF"/>
                </a:solidFill>
                <a:latin typeface="Futura LT Pro Book"/>
                <a:cs typeface="Futura LT Pro Book"/>
              </a:rPr>
              <a:t>ative</a:t>
            </a:r>
            <a:r>
              <a:rPr lang="en-US" sz="2200" spc="-5" dirty="0">
                <a:solidFill>
                  <a:srgbClr val="FFFFFF"/>
                </a:solidFill>
                <a:latin typeface="Futura LT Pro Book"/>
                <a:cs typeface="Futura LT Pro Book"/>
              </a:rPr>
              <a:t> </a:t>
            </a:r>
            <a:r>
              <a:rPr lang="en-US" sz="2200" spc="-20" dirty="0">
                <a:solidFill>
                  <a:srgbClr val="FFFFFF"/>
                </a:solidFill>
                <a:latin typeface="Futura LT Pro Book"/>
                <a:cs typeface="Futura LT Pro Book"/>
              </a:rPr>
              <a:t>ag</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eement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AID-</a:t>
            </a:r>
            <a:r>
              <a:rPr lang="en-US" sz="2200" spc="-55" dirty="0">
                <a:solidFill>
                  <a:srgbClr val="FFFFFF"/>
                </a:solidFill>
                <a:latin typeface="Futura LT Pro Book"/>
                <a:cs typeface="Futura LT Pro Book"/>
              </a:rPr>
              <a:t>O</a:t>
            </a:r>
            <a:r>
              <a:rPr lang="en-US" sz="2200" spc="-15" dirty="0">
                <a:solidFill>
                  <a:srgbClr val="FFFFFF"/>
                </a:solidFill>
                <a:latin typeface="Futura LT Pro Book"/>
                <a:cs typeface="Futura LT Pro Book"/>
              </a:rPr>
              <a:t>AA-</a:t>
            </a:r>
            <a:r>
              <a:rPr lang="en-US" sz="2200" spc="-100" dirty="0">
                <a:solidFill>
                  <a:srgbClr val="FFFFFF"/>
                </a:solidFill>
                <a:latin typeface="Futura LT Pro Book"/>
                <a:cs typeface="Futura LT Pro Book"/>
              </a:rPr>
              <a:t>L</a:t>
            </a:r>
            <a:r>
              <a:rPr lang="en-US" sz="2200" spc="-15" dirty="0">
                <a:solidFill>
                  <a:srgbClr val="FFFFFF"/>
                </a:solidFill>
                <a:latin typeface="Futura LT Pro Book"/>
                <a:cs typeface="Futura LT Pro Book"/>
              </a:rPr>
              <a:t>-14-00004</a:t>
            </a:r>
            <a:r>
              <a:rPr lang="en-US" sz="2200" spc="-5" dirty="0">
                <a:solidFill>
                  <a:srgbClr val="FFFFFF"/>
                </a:solidFill>
                <a:latin typeface="Futura LT Pro Book"/>
                <a:cs typeface="Futura LT Pro Book"/>
              </a:rPr>
              <a:t>. MEASURE Evaluation is </a:t>
            </a:r>
            <a:r>
              <a:rPr lang="en-US" sz="2200" spc="-15" dirty="0">
                <a:solidFill>
                  <a:srgbClr val="FFFFFF"/>
                </a:solidFill>
                <a:latin typeface="Futura LT Pro Book"/>
                <a:cs typeface="Futura LT Pro Book"/>
              </a:rPr>
              <a:t>implemented</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by</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a:t>
            </a:r>
            <a:r>
              <a:rPr lang="en-US" sz="2200" spc="-60" dirty="0">
                <a:solidFill>
                  <a:srgbClr val="FFFFFF"/>
                </a:solidFill>
                <a:latin typeface="Futura LT Pro Book"/>
                <a:cs typeface="Futura LT Pro Book"/>
              </a:rPr>
              <a:t> </a:t>
            </a:r>
            <a:r>
              <a:rPr lang="en-US" sz="2200" spc="-20" dirty="0">
                <a:solidFill>
                  <a:srgbClr val="FFFFFF"/>
                </a:solidFill>
                <a:latin typeface="Futura LT Pro Book"/>
                <a:cs typeface="Futura LT Pro Book"/>
              </a:rPr>
              <a:t>Ca</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olina</a:t>
            </a:r>
            <a:r>
              <a:rPr lang="en-US" sz="2200" spc="-5" dirty="0">
                <a:solidFill>
                  <a:srgbClr val="FFFFFF"/>
                </a:solidFill>
                <a:latin typeface="Futura LT Pro Book"/>
                <a:cs typeface="Futura LT Pro Book"/>
              </a:rPr>
              <a:t> </a:t>
            </a:r>
            <a:r>
              <a:rPr lang="en-US" sz="2200" spc="-120" dirty="0">
                <a:solidFill>
                  <a:srgbClr val="FFFFFF"/>
                </a:solidFill>
                <a:latin typeface="Futura LT Pro Book"/>
                <a:cs typeface="Futura LT Pro Book"/>
              </a:rPr>
              <a:t>P</a:t>
            </a:r>
            <a:r>
              <a:rPr lang="en-US" sz="2200" spc="-15" dirty="0">
                <a:solidFill>
                  <a:srgbClr val="FFFFFF"/>
                </a:solidFill>
                <a:latin typeface="Futura LT Pro Book"/>
                <a:cs typeface="Futura LT Pro Book"/>
              </a:rPr>
              <a:t>opulation</a:t>
            </a:r>
            <a:r>
              <a:rPr lang="en-US" sz="2200" spc="-60" dirty="0">
                <a:solidFill>
                  <a:srgbClr val="FFFFFF"/>
                </a:solidFill>
                <a:latin typeface="Futura LT Pro Book"/>
                <a:cs typeface="Futura LT Pro Book"/>
              </a:rPr>
              <a:t> </a:t>
            </a:r>
            <a:r>
              <a:rPr lang="en-US" sz="2200" spc="-50" dirty="0">
                <a:solidFill>
                  <a:srgbClr val="FFFFFF"/>
                </a:solidFill>
                <a:latin typeface="Futura LT Pro Book"/>
                <a:cs typeface="Futura LT Pro Book"/>
              </a:rPr>
              <a:t>C</a:t>
            </a:r>
            <a:r>
              <a:rPr lang="en-US" sz="2200" spc="-15" dirty="0">
                <a:solidFill>
                  <a:srgbClr val="FFFFFF"/>
                </a:solidFill>
                <a:latin typeface="Futura LT Pro Book"/>
                <a:cs typeface="Futura LT Pro Book"/>
              </a:rPr>
              <a:t>ente</a:t>
            </a:r>
            <a:r>
              <a:rPr lang="en-US" sz="2200" spc="-250" dirty="0">
                <a:solidFill>
                  <a:srgbClr val="FFFFFF"/>
                </a:solidFill>
                <a:latin typeface="Futura LT Pro Book"/>
                <a:cs typeface="Futura LT Pro Book"/>
              </a:rPr>
              <a:t>r</a:t>
            </a:r>
            <a:r>
              <a:rPr lang="en-US" sz="2200" spc="-10" dirty="0">
                <a:solidFill>
                  <a:srgbClr val="FFFFFF"/>
                </a:solidFill>
                <a:latin typeface="Futura LT Pro Book"/>
                <a:cs typeface="Futura LT Pro Book"/>
              </a:rPr>
              <a:t>,</a:t>
            </a:r>
            <a:r>
              <a:rPr lang="en-US" sz="2200" spc="-30" dirty="0">
                <a:solidFill>
                  <a:srgbClr val="FFFFFF"/>
                </a:solidFill>
                <a:latin typeface="Futura LT Pro Book"/>
                <a:cs typeface="Futura LT Pro Book"/>
              </a:rPr>
              <a:t> </a:t>
            </a:r>
            <a:r>
              <a:rPr lang="en-US" sz="2200" spc="-10" dirty="0">
                <a:solidFill>
                  <a:srgbClr val="FFFFFF"/>
                </a:solidFill>
                <a:latin typeface="Futura LT Pro Book"/>
                <a:cs typeface="Futura LT Pro Book"/>
              </a:rPr>
              <a:t>University of</a:t>
            </a:r>
            <a:r>
              <a:rPr lang="en-US" sz="2200" spc="-5" dirty="0">
                <a:solidFill>
                  <a:srgbClr val="FFFFFF"/>
                </a:solidFill>
                <a:latin typeface="Futura LT Pro Book"/>
                <a:cs typeface="Futura LT Pro Book"/>
              </a:rPr>
              <a:t> </a:t>
            </a:r>
            <a:r>
              <a:rPr lang="en-US" sz="2200" spc="-20" dirty="0">
                <a:solidFill>
                  <a:srgbClr val="FFFFFF"/>
                </a:solidFill>
                <a:latin typeface="Futura LT Pro Book"/>
                <a:cs typeface="Futura LT Pro Book"/>
              </a:rPr>
              <a:t>No</a:t>
            </a:r>
            <a:r>
              <a:rPr lang="en-US" sz="2200" spc="30" dirty="0">
                <a:solidFill>
                  <a:srgbClr val="FFFFFF"/>
                </a:solidFill>
                <a:latin typeface="Futura LT Pro Book"/>
                <a:cs typeface="Futura LT Pro Book"/>
              </a:rPr>
              <a:t>r</a:t>
            </a:r>
            <a:r>
              <a:rPr lang="en-US" sz="2200" spc="-10" dirty="0">
                <a:solidFill>
                  <a:srgbClr val="FFFFFF"/>
                </a:solidFill>
                <a:latin typeface="Futura LT Pro Book"/>
                <a:cs typeface="Futura LT Pro Book"/>
              </a:rPr>
              <a:t>th</a:t>
            </a:r>
            <a:r>
              <a:rPr lang="en-US" sz="2200" spc="-60" dirty="0">
                <a:solidFill>
                  <a:srgbClr val="FFFFFF"/>
                </a:solidFill>
                <a:latin typeface="Futura LT Pro Book"/>
                <a:cs typeface="Futura LT Pro Book"/>
              </a:rPr>
              <a:t> </a:t>
            </a:r>
            <a:r>
              <a:rPr lang="en-US" sz="2200" spc="-20" dirty="0">
                <a:solidFill>
                  <a:srgbClr val="FFFFFF"/>
                </a:solidFill>
                <a:latin typeface="Futura LT Pro Book"/>
                <a:cs typeface="Futura LT Pro Book"/>
              </a:rPr>
              <a:t>Ca</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olina</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at</a:t>
            </a:r>
            <a:r>
              <a:rPr lang="en-US" sz="2200" spc="-60" dirty="0">
                <a:solidFill>
                  <a:srgbClr val="FFFFFF"/>
                </a:solidFill>
                <a:latin typeface="Futura LT Pro Book"/>
                <a:cs typeface="Futura LT Pro Book"/>
              </a:rPr>
              <a:t> </a:t>
            </a:r>
            <a:r>
              <a:rPr lang="en-US" sz="2200" spc="-15" dirty="0">
                <a:solidFill>
                  <a:srgbClr val="FFFFFF"/>
                </a:solidFill>
                <a:latin typeface="Futura LT Pro Book"/>
                <a:cs typeface="Futura LT Pro Book"/>
              </a:rPr>
              <a:t>Chapel</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Hill</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pa</a:t>
            </a:r>
            <a:r>
              <a:rPr lang="en-US" sz="2200" spc="30" dirty="0">
                <a:solidFill>
                  <a:srgbClr val="FFFFFF"/>
                </a:solidFill>
                <a:latin typeface="Futura LT Pro Book"/>
                <a:cs typeface="Futura LT Pro Book"/>
              </a:rPr>
              <a:t>r</a:t>
            </a:r>
            <a:r>
              <a:rPr lang="en-US" sz="2200" spc="-15" dirty="0">
                <a:solidFill>
                  <a:srgbClr val="FFFFFF"/>
                </a:solidFill>
                <a:latin typeface="Futura LT Pro Book"/>
                <a:cs typeface="Futura LT Pro Book"/>
              </a:rPr>
              <a:t>tnership</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with</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ICF</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national,</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John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Sno</a:t>
            </a:r>
            <a:r>
              <a:rPr lang="en-US" sz="2200" spc="-165" dirty="0">
                <a:solidFill>
                  <a:srgbClr val="FFFFFF"/>
                </a:solidFill>
                <a:latin typeface="Futura LT Pro Book"/>
                <a:cs typeface="Futura LT Pro Book"/>
              </a:rPr>
              <a:t>w</a:t>
            </a:r>
            <a:r>
              <a:rPr lang="en-US" sz="2200" spc="-10" dirty="0">
                <a:solidFill>
                  <a:srgbClr val="FFFFFF"/>
                </a:solidFill>
                <a:latin typeface="Futura LT Pro Book"/>
                <a:cs typeface="Futura LT Pro Book"/>
              </a:rPr>
              <a:t>,</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Inc.,</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Management Scien</a:t>
            </a:r>
            <a:r>
              <a:rPr lang="en-US" sz="2200" spc="-45" dirty="0">
                <a:solidFill>
                  <a:srgbClr val="FFFFFF"/>
                </a:solidFill>
                <a:latin typeface="Futura LT Pro Book"/>
                <a:cs typeface="Futura LT Pro Book"/>
              </a:rPr>
              <a:t>c</a:t>
            </a:r>
            <a:r>
              <a:rPr lang="en-US" sz="2200" spc="-15" dirty="0">
                <a:solidFill>
                  <a:srgbClr val="FFFFFF"/>
                </a:solidFill>
                <a:latin typeface="Futura LT Pro Book"/>
                <a:cs typeface="Futura LT Pro Book"/>
              </a:rPr>
              <a:t>es</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for</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Health,</a:t>
            </a:r>
            <a:r>
              <a:rPr lang="en-US" sz="2200" spc="-5" dirty="0">
                <a:solidFill>
                  <a:srgbClr val="FFFFFF"/>
                </a:solidFill>
                <a:latin typeface="Futura LT Pro Book"/>
                <a:cs typeface="Futura LT Pro Book"/>
              </a:rPr>
              <a:t> </a:t>
            </a:r>
            <a:r>
              <a:rPr lang="en-US" sz="2200" spc="-105" dirty="0">
                <a:solidFill>
                  <a:srgbClr val="FFFFFF"/>
                </a:solidFill>
                <a:latin typeface="Futura LT Pro Book"/>
                <a:cs typeface="Futura LT Pro Book"/>
              </a:rPr>
              <a:t>Palladium</a:t>
            </a:r>
            <a:r>
              <a:rPr lang="en-US" sz="2200" spc="-10" dirty="0">
                <a:solidFill>
                  <a:srgbClr val="FFFFFF"/>
                </a:solidFill>
                <a:latin typeface="Futura LT Pro Book"/>
                <a:cs typeface="Futura LT Pro Book"/>
              </a:rPr>
              <a: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and</a:t>
            </a:r>
            <a:r>
              <a:rPr lang="en-US" sz="2200" spc="-75" dirty="0">
                <a:solidFill>
                  <a:srgbClr val="FFFFFF"/>
                </a:solidFill>
                <a:latin typeface="Futura LT Pro Book"/>
                <a:cs typeface="Futura LT Pro Book"/>
              </a:rPr>
              <a:t> </a:t>
            </a:r>
            <a:r>
              <a:rPr lang="en-US" sz="2200" spc="-254" dirty="0">
                <a:solidFill>
                  <a:srgbClr val="FFFFFF"/>
                </a:solidFill>
                <a:latin typeface="Futura LT Pro Book"/>
                <a:cs typeface="Futura LT Pro Book"/>
              </a:rPr>
              <a:t>T</a:t>
            </a:r>
            <a:r>
              <a:rPr lang="en-US" sz="2200" spc="-15" dirty="0">
                <a:solidFill>
                  <a:srgbClr val="FFFFFF"/>
                </a:solidFill>
                <a:latin typeface="Futura LT Pro Book"/>
                <a:cs typeface="Futura LT Pro Book"/>
              </a:rPr>
              <a:t>ulane</a:t>
            </a:r>
            <a:r>
              <a:rPr lang="en-US" sz="2200" spc="-30" dirty="0">
                <a:solidFill>
                  <a:srgbClr val="FFFFFF"/>
                </a:solidFill>
                <a:latin typeface="Futura LT Pro Book"/>
                <a:cs typeface="Futura LT Pro Book"/>
              </a:rPr>
              <a:t> </a:t>
            </a:r>
            <a:r>
              <a:rPr lang="en-US" sz="2200" spc="-10" dirty="0">
                <a:solidFill>
                  <a:srgbClr val="FFFFFF"/>
                </a:solidFill>
                <a:latin typeface="Futura LT Pro Book"/>
                <a:cs typeface="Futura LT Pro Book"/>
              </a:rPr>
              <a:t>University.</a:t>
            </a:r>
            <a:r>
              <a:rPr lang="en-US" sz="2200" spc="-75" dirty="0">
                <a:solidFill>
                  <a:srgbClr val="FFFFFF"/>
                </a:solidFill>
                <a:latin typeface="Futura LT Pro Book"/>
                <a:cs typeface="Futura LT Pro Book"/>
              </a:rPr>
              <a:t> </a:t>
            </a:r>
            <a:r>
              <a:rPr lang="en-US" sz="2200" spc="-60" dirty="0">
                <a:solidFill>
                  <a:srgbClr val="FFFFFF"/>
                </a:solidFill>
                <a:latin typeface="Futura LT Pro Book"/>
                <a:cs typeface="Futura LT Pro Book"/>
              </a:rPr>
              <a:t>T</a:t>
            </a:r>
            <a:r>
              <a:rPr lang="en-US" sz="2200" spc="-15" dirty="0">
                <a:solidFill>
                  <a:srgbClr val="FFFFFF"/>
                </a:solidFill>
                <a:latin typeface="Futura LT Pro Book"/>
                <a:cs typeface="Futura LT Pro Book"/>
              </a:rPr>
              <a:t>he</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views</a:t>
            </a:r>
            <a:r>
              <a:rPr lang="en-US" sz="2200" spc="-10" dirty="0">
                <a:solidFill>
                  <a:srgbClr val="FFFFFF"/>
                </a:solidFill>
                <a:latin typeface="Futura LT Pro Book"/>
                <a:cs typeface="Futura LT Pro Book"/>
              </a:rPr>
              <a:t> </a:t>
            </a:r>
            <a:r>
              <a:rPr lang="en-US" sz="2200" spc="-30" dirty="0">
                <a:solidFill>
                  <a:srgbClr val="FFFFFF"/>
                </a:solidFill>
                <a:latin typeface="Futura LT Pro Book"/>
                <a:cs typeface="Futura LT Pro Book"/>
              </a:rPr>
              <a:t>e</a:t>
            </a:r>
            <a:r>
              <a:rPr lang="en-US" sz="2200" spc="-15" dirty="0">
                <a:solidFill>
                  <a:srgbClr val="FFFFFF"/>
                </a:solidFill>
                <a:latin typeface="Futura LT Pro Book"/>
                <a:cs typeface="Futura LT Pro Book"/>
              </a:rPr>
              <a:t>xp</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essed</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this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p</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esentation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do</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not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ne</a:t>
            </a:r>
            <a:r>
              <a:rPr lang="en-US" sz="2200" spc="-45" dirty="0">
                <a:solidFill>
                  <a:srgbClr val="FFFFFF"/>
                </a:solidFill>
                <a:latin typeface="Futura LT Pro Book"/>
                <a:cs typeface="Futura LT Pro Book"/>
              </a:rPr>
              <a:t>c</a:t>
            </a:r>
            <a:r>
              <a:rPr lang="en-US" sz="2200" spc="-10" dirty="0">
                <a:solidFill>
                  <a:srgbClr val="FFFFFF"/>
                </a:solidFill>
                <a:latin typeface="Futura LT Pro Book"/>
                <a:cs typeface="Futura LT Pro Book"/>
              </a:rPr>
              <a:t>essarily</a:t>
            </a:r>
            <a:r>
              <a:rPr lang="en-US" sz="2200" spc="-5" dirty="0">
                <a:solidFill>
                  <a:srgbClr val="FFFFFF"/>
                </a:solidFill>
                <a:latin typeface="Futura LT Pro Book"/>
                <a:cs typeface="Futura LT Pro Book"/>
              </a:rPr>
              <a:t> </a:t>
            </a:r>
            <a:r>
              <a:rPr lang="en-US" sz="2200" spc="-55" dirty="0">
                <a:solidFill>
                  <a:srgbClr val="FFFFFF"/>
                </a:solidFill>
                <a:latin typeface="Futura LT Pro Book"/>
                <a:cs typeface="Futura LT Pro Book"/>
              </a:rPr>
              <a:t>r</a:t>
            </a:r>
            <a:r>
              <a:rPr lang="en-US" sz="2200" spc="-10" dirty="0">
                <a:solidFill>
                  <a:srgbClr val="FFFFFF"/>
                </a:solidFill>
                <a:latin typeface="Futura LT Pro Book"/>
                <a:cs typeface="Futura LT Pro Book"/>
              </a:rPr>
              <a:t>eflect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 views </a:t>
            </a:r>
            <a:r>
              <a:rPr lang="en-US" sz="2200" spc="-10" dirty="0">
                <a:solidFill>
                  <a:srgbClr val="FFFFFF"/>
                </a:solidFill>
                <a:latin typeface="Futura LT Pro Book"/>
                <a:cs typeface="Futura LT Pro Book"/>
              </a:rPr>
              <a:t>of</a:t>
            </a:r>
            <a:r>
              <a:rPr lang="en-US" sz="2200" spc="-30" dirty="0">
                <a:solidFill>
                  <a:srgbClr val="FFFFFF"/>
                </a:solidFill>
                <a:latin typeface="Futura LT Pro Book"/>
                <a:cs typeface="Futura LT Pro Book"/>
              </a:rPr>
              <a:t> </a:t>
            </a:r>
            <a:r>
              <a:rPr lang="en-US" sz="2200" spc="-15" dirty="0">
                <a:solidFill>
                  <a:srgbClr val="FFFFFF"/>
                </a:solidFill>
                <a:latin typeface="Futura LT Pro Book"/>
                <a:cs typeface="Futura LT Pro Book"/>
              </a:rPr>
              <a:t>USAID or</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a:t>
            </a:r>
            <a:r>
              <a:rPr lang="en-US" sz="2200" spc="-30" dirty="0">
                <a:solidFill>
                  <a:srgbClr val="FFFFFF"/>
                </a:solidFill>
                <a:latin typeface="Futura LT Pro Book"/>
                <a:cs typeface="Futura LT Pro Book"/>
              </a:rPr>
              <a:t> </a:t>
            </a:r>
            <a:r>
              <a:rPr lang="en-US" sz="2200" spc="-15" dirty="0">
                <a:solidFill>
                  <a:srgbClr val="FFFFFF"/>
                </a:solidFill>
                <a:latin typeface="Futura LT Pro Book"/>
                <a:cs typeface="Futura LT Pro Book"/>
              </a:rPr>
              <a:t>United</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States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gove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nment.</a:t>
            </a:r>
            <a:endParaRPr lang="en-US" sz="2200" dirty="0">
              <a:solidFill>
                <a:prstClr val="black"/>
              </a:solidFill>
              <a:latin typeface="Futura LT Pro Book"/>
              <a:cs typeface="Futura LT Pro Book"/>
            </a:endParaRPr>
          </a:p>
          <a:p>
            <a:endParaRPr lang="en-US" dirty="0" smtClean="0">
              <a:solidFill>
                <a:prstClr val="black"/>
              </a:solidFill>
            </a:endParaRPr>
          </a:p>
          <a:p>
            <a:r>
              <a:rPr lang="en-US" sz="2000" b="1" dirty="0" smtClean="0">
                <a:solidFill>
                  <a:prstClr val="white"/>
                </a:solidFill>
                <a:latin typeface="Futura LT Pro Book" panose="020B0502020204020303" pitchFamily="34" charset="0"/>
              </a:rPr>
              <a:t>www.measureevaluation.org</a:t>
            </a:r>
            <a:endParaRPr lang="en-US" sz="2000" b="1" dirty="0">
              <a:solidFill>
                <a:prstClr val="white"/>
              </a:solidFill>
              <a:latin typeface="Futura LT Pro Book" panose="020B0502020204020303" pitchFamily="34" charset="0"/>
            </a:endParaRPr>
          </a:p>
        </p:txBody>
      </p:sp>
    </p:spTree>
    <p:extLst>
      <p:ext uri="{BB962C8B-B14F-4D97-AF65-F5344CB8AC3E}">
        <p14:creationId xmlns:p14="http://schemas.microsoft.com/office/powerpoint/2010/main" val="41126618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0058400" cy="1371600"/>
          </a:xfrm>
          <a:prstGeom prst="rect">
            <a:avLst/>
          </a:prstGeom>
          <a:solidFill>
            <a:srgbClr val="D8A3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69459136"/>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Lst>
  <p:txStyles>
    <p:titleStyle>
      <a:lvl1pPr>
        <a:defRPr>
          <a:solidFill>
            <a:srgbClr val="243F87"/>
          </a:solidFill>
          <a:latin typeface="+mj-lt"/>
          <a:ea typeface="+mj-ea"/>
          <a:cs typeface="+mj-cs"/>
        </a:defRPr>
      </a:lvl1pPr>
    </p:titleStyle>
    <p:bodyStyle>
      <a:lvl1pPr marL="0">
        <a:defRPr sz="2400">
          <a:solidFill>
            <a:schemeClr val="tx1"/>
          </a:solidFill>
          <a:latin typeface="Futura LT Pro Book" panose="020B0502020204020303" pitchFamily="34"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p>
        </p:txBody>
      </p:sp>
      <p:sp>
        <p:nvSpPr>
          <p:cNvPr id="4" name="object 4"/>
          <p:cNvSpPr/>
          <p:nvPr/>
        </p:nvSpPr>
        <p:spPr>
          <a:xfrm>
            <a:off x="0" y="1312545"/>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a:solidFill>
                <a:srgbClr val="243F87"/>
              </a:solidFill>
            </a:endParaRPr>
          </a:p>
        </p:txBody>
      </p:sp>
      <p:grpSp>
        <p:nvGrpSpPr>
          <p:cNvPr id="10" name="Group 9"/>
          <p:cNvGrpSpPr/>
          <p:nvPr/>
        </p:nvGrpSpPr>
        <p:grpSpPr>
          <a:xfrm>
            <a:off x="4833204" y="6781800"/>
            <a:ext cx="4342829" cy="731138"/>
            <a:chOff x="2362771" y="6712101"/>
            <a:chExt cx="5056591" cy="851304"/>
          </a:xfrm>
        </p:grpSpPr>
        <p:sp>
          <p:nvSpPr>
            <p:cNvPr id="3" name="object 3"/>
            <p:cNvSpPr/>
            <p:nvPr/>
          </p:nvSpPr>
          <p:spPr>
            <a:xfrm>
              <a:off x="6534012" y="6712101"/>
              <a:ext cx="885350" cy="851304"/>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728730" y="6807834"/>
              <a:ext cx="1059992" cy="661828"/>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2362771" y="6855256"/>
              <a:ext cx="1893912" cy="636778"/>
            </a:xfrm>
            <a:prstGeom prst="rect">
              <a:avLst/>
            </a:prstGeom>
            <a:blipFill>
              <a:blip r:embed="rId5" cstate="print"/>
              <a:stretch>
                <a:fillRect/>
              </a:stretch>
            </a:blipFill>
          </p:spPr>
          <p:txBody>
            <a:bodyPr wrap="square" lIns="0" tIns="0" rIns="0" bIns="0" rtlCol="0"/>
            <a:lstStyle/>
            <a:p>
              <a:endParaRPr/>
            </a:p>
          </p:txBody>
        </p:sp>
      </p:grpSp>
      <p:sp>
        <p:nvSpPr>
          <p:cNvPr id="7" name="object 7"/>
          <p:cNvSpPr txBox="1"/>
          <p:nvPr/>
        </p:nvSpPr>
        <p:spPr>
          <a:xfrm>
            <a:off x="782371" y="1629549"/>
            <a:ext cx="7577454" cy="4154984"/>
          </a:xfrm>
          <a:prstGeom prst="rect">
            <a:avLst/>
          </a:prstGeom>
        </p:spPr>
        <p:txBody>
          <a:bodyPr vert="horz" wrap="square" lIns="0" tIns="0" rIns="0" bIns="0" rtlCol="0">
            <a:spAutoFit/>
          </a:bodyPr>
          <a:lstStyle/>
          <a:p>
            <a:r>
              <a:rPr lang="en-US" sz="5400" b="1" baseline="30000" dirty="0" smtClean="0">
                <a:solidFill>
                  <a:schemeClr val="bg1"/>
                </a:solidFill>
                <a:latin typeface="Futura LT Pro Book" panose="020B0502020204020303" pitchFamily="34" charset="0"/>
              </a:rPr>
              <a:t>Collecting </a:t>
            </a:r>
            <a:r>
              <a:rPr lang="en-US" sz="5400" b="1" baseline="30000" dirty="0">
                <a:solidFill>
                  <a:schemeClr val="bg1"/>
                </a:solidFill>
                <a:latin typeface="Futura LT Pro Book" panose="020B0502020204020303" pitchFamily="34" charset="0"/>
              </a:rPr>
              <a:t>the Essential Survey Indicators </a:t>
            </a:r>
            <a:r>
              <a:rPr lang="en-US" sz="5400" b="1" baseline="30000" dirty="0" smtClean="0">
                <a:solidFill>
                  <a:schemeClr val="bg1"/>
                </a:solidFill>
                <a:latin typeface="Futura LT Pro Book" panose="020B0502020204020303" pitchFamily="34" charset="0"/>
              </a:rPr>
              <a:t>of </a:t>
            </a:r>
            <a:r>
              <a:rPr lang="en-US" sz="5400" b="1" baseline="30000" dirty="0">
                <a:solidFill>
                  <a:schemeClr val="bg1"/>
                </a:solidFill>
                <a:latin typeface="Futura LT Pro Book" panose="020B0502020204020303" pitchFamily="34" charset="0"/>
              </a:rPr>
              <a:t>Orphans and Vulnerable Children </a:t>
            </a:r>
            <a:r>
              <a:rPr lang="en-US" sz="5400" b="1" baseline="30000" dirty="0" smtClean="0">
                <a:solidFill>
                  <a:schemeClr val="bg1"/>
                </a:solidFill>
                <a:latin typeface="Futura LT Pro Book" panose="020B0502020204020303" pitchFamily="34" charset="0"/>
              </a:rPr>
              <a:t>Well-Being </a:t>
            </a:r>
            <a:r>
              <a:rPr lang="en-US" sz="5400" b="1" baseline="30000" dirty="0">
                <a:solidFill>
                  <a:schemeClr val="bg1"/>
                </a:solidFill>
                <a:latin typeface="Futura LT Pro Book" panose="020B0502020204020303" pitchFamily="34" charset="0"/>
              </a:rPr>
              <a:t>through Outcomes Monitoring</a:t>
            </a:r>
          </a:p>
          <a:p>
            <a:endParaRPr lang="en-US" b="1" baseline="30000" dirty="0" smtClean="0">
              <a:solidFill>
                <a:schemeClr val="bg1"/>
              </a:solidFill>
              <a:latin typeface="Futura LT Pro Book" panose="020B0502020204020303" pitchFamily="34" charset="0"/>
            </a:endParaRPr>
          </a:p>
          <a:p>
            <a:endParaRPr lang="en-US" b="1" baseline="30000" dirty="0">
              <a:solidFill>
                <a:schemeClr val="bg1"/>
              </a:solidFill>
              <a:latin typeface="Futura LT Pro Book" panose="020B0502020204020303" pitchFamily="34" charset="0"/>
            </a:endParaRPr>
          </a:p>
          <a:p>
            <a:endParaRPr lang="en-US" b="1" baseline="30000" dirty="0" smtClean="0">
              <a:solidFill>
                <a:schemeClr val="bg1"/>
              </a:solidFill>
              <a:latin typeface="Futura LT Pro Book" panose="020B0502020204020303" pitchFamily="34" charset="0"/>
            </a:endParaRPr>
          </a:p>
          <a:p>
            <a:endParaRPr lang="en-US" b="1" baseline="30000" dirty="0">
              <a:solidFill>
                <a:schemeClr val="bg1"/>
              </a:solidFill>
              <a:latin typeface="Futura LT Pro Book" panose="020B0502020204020303" pitchFamily="34" charset="0"/>
            </a:endParaRPr>
          </a:p>
          <a:p>
            <a:endParaRPr lang="en-US" b="1" baseline="30000" dirty="0" smtClean="0">
              <a:solidFill>
                <a:schemeClr val="bg1"/>
              </a:solidFill>
              <a:latin typeface="Futura LT Pro Book" panose="020B0502020204020303" pitchFamily="34" charset="0"/>
            </a:endParaRPr>
          </a:p>
          <a:p>
            <a:endParaRPr lang="en-US" b="1" baseline="30000" dirty="0">
              <a:solidFill>
                <a:schemeClr val="bg1"/>
              </a:solidFill>
              <a:latin typeface="Futura LT Pro Book" panose="020B0502020204020303" pitchFamily="34" charset="0"/>
            </a:endParaRPr>
          </a:p>
          <a:p>
            <a:endParaRPr lang="en-US" b="1" baseline="30000" dirty="0" smtClean="0">
              <a:solidFill>
                <a:schemeClr val="bg1"/>
              </a:solidFill>
              <a:latin typeface="Futura LT Pro Book" panose="020B0502020204020303" pitchFamily="34" charset="0"/>
            </a:endParaRPr>
          </a:p>
          <a:p>
            <a:endParaRPr lang="en-US" b="1" baseline="30000" dirty="0" smtClean="0">
              <a:solidFill>
                <a:schemeClr val="bg1"/>
              </a:solidFill>
              <a:latin typeface="Futura LT Pro Book" panose="020B0502020204020303" pitchFamily="34" charset="0"/>
            </a:endParaRPr>
          </a:p>
          <a:p>
            <a:endParaRPr lang="en-US" b="1" baseline="30000" dirty="0">
              <a:solidFill>
                <a:schemeClr val="bg1"/>
              </a:solidFill>
              <a:latin typeface="Futura LT Pro Book" panose="020B0502020204020303" pitchFamily="34" charset="0"/>
            </a:endParaRPr>
          </a:p>
          <a:p>
            <a:r>
              <a:rPr lang="en-US" sz="2000" b="1" baseline="30000" dirty="0" smtClean="0">
                <a:solidFill>
                  <a:schemeClr val="bg1"/>
                </a:solidFill>
                <a:latin typeface="Futura LT Pro Book" panose="020B0502020204020303" pitchFamily="34" charset="0"/>
              </a:rPr>
              <a:t>May </a:t>
            </a:r>
            <a:r>
              <a:rPr lang="en-US" sz="2000" b="1" baseline="30000" dirty="0">
                <a:solidFill>
                  <a:schemeClr val="bg1"/>
                </a:solidFill>
                <a:latin typeface="Futura LT Pro Book" panose="020B0502020204020303" pitchFamily="34" charset="0"/>
              </a:rPr>
              <a:t>2016</a:t>
            </a:r>
            <a:endParaRPr sz="2000" dirty="0">
              <a:solidFill>
                <a:schemeClr val="bg1"/>
              </a:solidFill>
              <a:latin typeface="Futura LT Pro Book" panose="020B0502020204020303" pitchFamily="34" charset="0"/>
              <a:cs typeface="Gill Sans MT"/>
            </a:endParaRPr>
          </a:p>
        </p:txBody>
      </p:sp>
      <p:sp>
        <p:nvSpPr>
          <p:cNvPr id="11" name="TextBox 10"/>
          <p:cNvSpPr txBox="1"/>
          <p:nvPr/>
        </p:nvSpPr>
        <p:spPr>
          <a:xfrm>
            <a:off x="722998" y="762000"/>
            <a:ext cx="8954402" cy="830997"/>
          </a:xfrm>
          <a:prstGeom prst="rect">
            <a:avLst/>
          </a:prstGeom>
          <a:noFill/>
        </p:spPr>
        <p:txBody>
          <a:bodyPr wrap="square" rtlCol="0">
            <a:spAutoFit/>
          </a:bodyPr>
          <a:lstStyle/>
          <a:p>
            <a:r>
              <a:rPr lang="en-US" sz="4800" baseline="30000" dirty="0">
                <a:solidFill>
                  <a:schemeClr val="bg1"/>
                </a:solidFill>
                <a:latin typeface="Futura LT Pro Book" panose="020B0502020204020303" pitchFamily="34" charset="0"/>
              </a:rPr>
              <a:t>PEPFAR Monitoring, Evaluation, and Reporting</a:t>
            </a:r>
            <a:endParaRPr lang="en-US" sz="4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447800" y="317718"/>
            <a:ext cx="9250553"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Referral protocols</a:t>
            </a:r>
            <a:endParaRPr sz="44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
        <p:nvSpPr>
          <p:cNvPr id="9" name="object 4"/>
          <p:cNvSpPr txBox="1"/>
          <p:nvPr/>
        </p:nvSpPr>
        <p:spPr>
          <a:xfrm>
            <a:off x="1447800" y="1685312"/>
            <a:ext cx="7620000" cy="3197991"/>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If </a:t>
            </a:r>
            <a:r>
              <a:rPr lang="en-US" sz="2800" spc="-165" dirty="0" smtClean="0">
                <a:solidFill>
                  <a:prstClr val="black"/>
                </a:solidFill>
                <a:latin typeface="Futura LT Pro Book"/>
                <a:cs typeface="Futura LT Pro Book"/>
              </a:rPr>
              <a:t>you have evidence </a:t>
            </a:r>
            <a:r>
              <a:rPr lang="en-US" sz="2800" spc="-165" dirty="0">
                <a:solidFill>
                  <a:prstClr val="black"/>
                </a:solidFill>
                <a:latin typeface="Futura LT Pro Book"/>
                <a:cs typeface="Futura LT Pro Book"/>
              </a:rPr>
              <a:t>of child abuse, neglect, or </a:t>
            </a:r>
            <a:r>
              <a:rPr lang="en-US" sz="2800" spc="-165" dirty="0" smtClean="0">
                <a:solidFill>
                  <a:prstClr val="black"/>
                </a:solidFill>
                <a:latin typeface="Futura LT Pro Book"/>
                <a:cs typeface="Futura LT Pro Book"/>
              </a:rPr>
              <a:t>some other </a:t>
            </a:r>
            <a:r>
              <a:rPr lang="en-US" sz="2800" spc="-165" dirty="0">
                <a:solidFill>
                  <a:prstClr val="black"/>
                </a:solidFill>
                <a:latin typeface="Futura LT Pro Book"/>
                <a:cs typeface="Futura LT Pro Book"/>
              </a:rPr>
              <a:t>sign of distress or emergency, report this using your study’s protocol.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What is your study’s referral protocol</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How will you handle this as a data collector?</a:t>
            </a:r>
          </a:p>
        </p:txBody>
      </p:sp>
    </p:spTree>
    <p:extLst>
      <p:ext uri="{BB962C8B-B14F-4D97-AF65-F5344CB8AC3E}">
        <p14:creationId xmlns:p14="http://schemas.microsoft.com/office/powerpoint/2010/main" val="23731086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447800" y="317718"/>
            <a:ext cx="9250553"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Additional safeguards</a:t>
            </a:r>
            <a:endParaRPr sz="44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
        <p:nvSpPr>
          <p:cNvPr id="9" name="object 4"/>
          <p:cNvSpPr txBox="1"/>
          <p:nvPr/>
        </p:nvSpPr>
        <p:spPr>
          <a:xfrm>
            <a:off x="1447800" y="1685312"/>
            <a:ext cx="7620000" cy="4121321"/>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 </a:t>
            </a:r>
            <a:r>
              <a:rPr lang="en-US" sz="2800" spc="-165" dirty="0" smtClean="0">
                <a:solidFill>
                  <a:prstClr val="black"/>
                </a:solidFill>
                <a:latin typeface="Futura LT Pro Book"/>
                <a:cs typeface="Futura LT Pro Book"/>
              </a:rPr>
              <a:t>whistle-blower policy should be in place, </a:t>
            </a:r>
            <a:r>
              <a:rPr lang="en-US" sz="2800" spc="-165" dirty="0">
                <a:solidFill>
                  <a:prstClr val="black"/>
                </a:solidFill>
                <a:latin typeface="Futura LT Pro Book"/>
                <a:cs typeface="Futura LT Pro Book"/>
              </a:rPr>
              <a:t>with contact </a:t>
            </a:r>
            <a:r>
              <a:rPr lang="en-US" sz="2800" spc="-165" dirty="0" smtClean="0">
                <a:solidFill>
                  <a:prstClr val="black"/>
                </a:solidFill>
                <a:latin typeface="Futura LT Pro Book"/>
                <a:cs typeface="Futura LT Pro Book"/>
              </a:rPr>
              <a:t>information so if someone witnesses any unprofessional </a:t>
            </a:r>
            <a:r>
              <a:rPr lang="en-US" sz="2800" spc="-165" dirty="0">
                <a:solidFill>
                  <a:prstClr val="black"/>
                </a:solidFill>
                <a:latin typeface="Futura LT Pro Book"/>
                <a:cs typeface="Futura LT Pro Book"/>
              </a:rPr>
              <a:t>behavior related to child protection concerns </a:t>
            </a:r>
            <a:r>
              <a:rPr lang="en-US" sz="2800" spc="-165" dirty="0" smtClean="0">
                <a:solidFill>
                  <a:prstClr val="black"/>
                </a:solidFill>
                <a:latin typeface="Futura LT Pro Book"/>
                <a:cs typeface="Futura LT Pro Book"/>
              </a:rPr>
              <a:t>in </a:t>
            </a:r>
            <a:r>
              <a:rPr lang="en-US" sz="2800" spc="-165" dirty="0">
                <a:solidFill>
                  <a:prstClr val="black"/>
                </a:solidFill>
                <a:latin typeface="Futura LT Pro Book"/>
                <a:cs typeface="Futura LT Pro Book"/>
              </a:rPr>
              <a:t>the </a:t>
            </a:r>
            <a:r>
              <a:rPr lang="en-US" sz="2800" spc="-165" dirty="0" smtClean="0">
                <a:solidFill>
                  <a:prstClr val="black"/>
                </a:solidFill>
                <a:latin typeface="Futura LT Pro Book"/>
                <a:cs typeface="Futura LT Pro Book"/>
              </a:rPr>
              <a:t>field, they can report it.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All caregivers receive contact </a:t>
            </a:r>
            <a:r>
              <a:rPr lang="en-US" sz="2800" spc="-165" dirty="0" smtClean="0">
                <a:solidFill>
                  <a:prstClr val="black"/>
                </a:solidFill>
                <a:latin typeface="Futura LT Pro Book"/>
                <a:cs typeface="Futura LT Pro Book"/>
              </a:rPr>
              <a:t>information </a:t>
            </a:r>
            <a:r>
              <a:rPr lang="en-US" sz="2800" spc="-165" dirty="0">
                <a:solidFill>
                  <a:prstClr val="black"/>
                </a:solidFill>
                <a:latin typeface="Futura LT Pro Book"/>
                <a:cs typeface="Futura LT Pro Book"/>
              </a:rPr>
              <a:t>for the study coordinator </a:t>
            </a:r>
            <a:r>
              <a:rPr lang="en-US" sz="2800" spc="-165" dirty="0" smtClean="0">
                <a:solidFill>
                  <a:prstClr val="black"/>
                </a:solidFill>
                <a:latin typeface="Futura LT Pro Book"/>
                <a:cs typeface="Futura LT Pro Book"/>
              </a:rPr>
              <a:t>and the </a:t>
            </a:r>
            <a:r>
              <a:rPr lang="en-US" sz="2800" spc="-165" dirty="0">
                <a:solidFill>
                  <a:prstClr val="black"/>
                </a:solidFill>
                <a:latin typeface="Futura LT Pro Book"/>
                <a:cs typeface="Futura LT Pro Book"/>
              </a:rPr>
              <a:t>local </a:t>
            </a:r>
            <a:r>
              <a:rPr lang="en-US" sz="2800" spc="-165" dirty="0" smtClean="0">
                <a:solidFill>
                  <a:prstClr val="black"/>
                </a:solidFill>
                <a:latin typeface="Futura LT Pro Book"/>
                <a:cs typeface="Futura LT Pro Book"/>
              </a:rPr>
              <a:t>IRB, letting them know </a:t>
            </a:r>
            <a:r>
              <a:rPr lang="en-US" sz="2800" spc="-165" dirty="0">
                <a:solidFill>
                  <a:prstClr val="black"/>
                </a:solidFill>
                <a:latin typeface="Futura LT Pro Book"/>
                <a:cs typeface="Futura LT Pro Book"/>
              </a:rPr>
              <a:t>exactly whom they may contact with concerns about the study or anyone involved in the study.</a:t>
            </a:r>
          </a:p>
        </p:txBody>
      </p:sp>
    </p:spTree>
    <p:extLst>
      <p:ext uri="{BB962C8B-B14F-4D97-AF65-F5344CB8AC3E}">
        <p14:creationId xmlns:p14="http://schemas.microsoft.com/office/powerpoint/2010/main" val="39589676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34505"/>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444925" y="283213"/>
            <a:ext cx="9250553"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Remember confidentiality</a:t>
            </a:r>
            <a:endParaRPr sz="44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
        <p:nvSpPr>
          <p:cNvPr id="9" name="object 4"/>
          <p:cNvSpPr txBox="1"/>
          <p:nvPr/>
        </p:nvSpPr>
        <p:spPr>
          <a:xfrm>
            <a:off x="1447800" y="1685312"/>
            <a:ext cx="7620000" cy="5962145"/>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600" spc="-165" dirty="0">
                <a:solidFill>
                  <a:prstClr val="black"/>
                </a:solidFill>
                <a:latin typeface="Futura LT Pro Book"/>
                <a:cs typeface="Futura LT Pro Book"/>
              </a:rPr>
              <a:t>Keep interviewees’ identifying information </a:t>
            </a:r>
            <a:r>
              <a:rPr lang="en-US" sz="2600" spc="-165" dirty="0" smtClean="0">
                <a:solidFill>
                  <a:prstClr val="black"/>
                </a:solidFill>
                <a:latin typeface="Futura LT Pro Book"/>
                <a:cs typeface="Futura LT Pro Book"/>
              </a:rPr>
              <a:t>secure. Make </a:t>
            </a:r>
            <a:r>
              <a:rPr lang="en-US" sz="2600" spc="-165" dirty="0">
                <a:solidFill>
                  <a:prstClr val="black"/>
                </a:solidFill>
                <a:latin typeface="Futura LT Pro Book"/>
                <a:cs typeface="Futura LT Pro Book"/>
              </a:rPr>
              <a:t>sure their identity remains confidential and cannot be traced to the answers collected from them in </a:t>
            </a:r>
            <a:r>
              <a:rPr lang="en-US" sz="2600" spc="-165" dirty="0" smtClean="0">
                <a:solidFill>
                  <a:prstClr val="black"/>
                </a:solidFill>
                <a:latin typeface="Futura LT Pro Book"/>
                <a:cs typeface="Futura LT Pro Book"/>
              </a:rPr>
              <a:t>the </a:t>
            </a:r>
            <a:r>
              <a:rPr lang="en-US" sz="2600" spc="-165" dirty="0">
                <a:solidFill>
                  <a:prstClr val="black"/>
                </a:solidFill>
                <a:latin typeface="Futura LT Pro Book"/>
                <a:cs typeface="Futura LT Pro Book"/>
              </a:rPr>
              <a:t>survey. </a:t>
            </a:r>
            <a:endParaRPr lang="en-US" sz="2600" spc="-165" dirty="0" smtClean="0">
              <a:solidFill>
                <a:prstClr val="black"/>
              </a:solidFill>
              <a:latin typeface="Futura LT Pro Book"/>
              <a:cs typeface="Futura LT Pro Book"/>
            </a:endParaRPr>
          </a:p>
          <a:p>
            <a:pPr marL="12700">
              <a:lnSpc>
                <a:spcPts val="3600"/>
              </a:lnSpc>
              <a:buClr>
                <a:srgbClr val="243F87"/>
              </a:buClr>
            </a:pPr>
            <a:endParaRPr lang="en-US" sz="26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600" spc="-165" dirty="0">
                <a:solidFill>
                  <a:prstClr val="black"/>
                </a:solidFill>
                <a:latin typeface="Futura LT Pro Book"/>
                <a:cs typeface="Futura LT Pro Book"/>
              </a:rPr>
              <a:t>Do NOT proceed with </a:t>
            </a:r>
            <a:r>
              <a:rPr lang="en-US" sz="2600" spc="-165" dirty="0" smtClean="0">
                <a:solidFill>
                  <a:prstClr val="black"/>
                </a:solidFill>
                <a:latin typeface="Futura LT Pro Book"/>
                <a:cs typeface="Futura LT Pro Book"/>
              </a:rPr>
              <a:t>an interview </a:t>
            </a:r>
            <a:r>
              <a:rPr lang="en-US" sz="2600" spc="-165" dirty="0">
                <a:solidFill>
                  <a:prstClr val="black"/>
                </a:solidFill>
                <a:latin typeface="Futura LT Pro Book"/>
                <a:cs typeface="Futura LT Pro Book"/>
              </a:rPr>
              <a:t>if there is any personal connection between a potential interviewee and the interviewer</a:t>
            </a:r>
            <a:r>
              <a:rPr lang="en-US" sz="2600" spc="-165" dirty="0" smtClean="0">
                <a:solidFill>
                  <a:prstClr val="black"/>
                </a:solidFill>
                <a:latin typeface="Futura LT Pro Book"/>
                <a:cs typeface="Futura LT Pro Book"/>
              </a:rPr>
              <a:t>.</a:t>
            </a:r>
          </a:p>
          <a:p>
            <a:pPr marL="12700">
              <a:lnSpc>
                <a:spcPts val="3600"/>
              </a:lnSpc>
              <a:buClr>
                <a:srgbClr val="243F87"/>
              </a:buClr>
            </a:pPr>
            <a:endParaRPr lang="en-US" sz="26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600" spc="-165" dirty="0">
                <a:solidFill>
                  <a:prstClr val="black"/>
                </a:solidFill>
                <a:latin typeface="Futura LT Pro Book"/>
                <a:cs typeface="Futura LT Pro Book"/>
              </a:rPr>
              <a:t>Do NOT collect any identifying information from participants </a:t>
            </a:r>
            <a:r>
              <a:rPr lang="en-US" sz="2600" spc="-165" dirty="0" smtClean="0">
                <a:solidFill>
                  <a:prstClr val="black"/>
                </a:solidFill>
                <a:latin typeface="Futura LT Pro Book"/>
                <a:cs typeface="Futura LT Pro Book"/>
              </a:rPr>
              <a:t>that </a:t>
            </a:r>
            <a:r>
              <a:rPr lang="en-US" sz="2600" spc="-165" dirty="0">
                <a:solidFill>
                  <a:prstClr val="black"/>
                </a:solidFill>
                <a:latin typeface="Futura LT Pro Book"/>
                <a:cs typeface="Futura LT Pro Book"/>
              </a:rPr>
              <a:t>the study </a:t>
            </a:r>
            <a:r>
              <a:rPr lang="en-US" sz="2600" spc="-165" dirty="0" smtClean="0">
                <a:solidFill>
                  <a:prstClr val="black"/>
                </a:solidFill>
                <a:latin typeface="Futura LT Pro Book"/>
                <a:cs typeface="Futura LT Pro Book"/>
              </a:rPr>
              <a:t>protocol does </a:t>
            </a:r>
            <a:r>
              <a:rPr lang="en-US" sz="2600" spc="-165" dirty="0">
                <a:solidFill>
                  <a:prstClr val="black"/>
                </a:solidFill>
                <a:latin typeface="Futura LT Pro Book"/>
                <a:cs typeface="Futura LT Pro Book"/>
              </a:rPr>
              <a:t>not </a:t>
            </a:r>
            <a:r>
              <a:rPr lang="en-US" sz="2600" spc="-165" dirty="0" smtClean="0">
                <a:solidFill>
                  <a:prstClr val="black"/>
                </a:solidFill>
                <a:latin typeface="Futura LT Pro Book"/>
                <a:cs typeface="Futura LT Pro Book"/>
              </a:rPr>
              <a:t>require.</a:t>
            </a:r>
          </a:p>
          <a:p>
            <a:pPr marL="12700">
              <a:lnSpc>
                <a:spcPts val="3600"/>
              </a:lnSpc>
              <a:buClr>
                <a:srgbClr val="243F87"/>
              </a:buClr>
            </a:pPr>
            <a:endParaRPr lang="en-US" sz="26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600" spc="-165" dirty="0">
                <a:solidFill>
                  <a:prstClr val="black"/>
                </a:solidFill>
                <a:latin typeface="Futura LT Pro Book"/>
                <a:cs typeface="Futura LT Pro Book"/>
              </a:rPr>
              <a:t>Unless necessary, do NOT disclose anything a participant tells you to anyone except your supervisor.</a:t>
            </a:r>
          </a:p>
        </p:txBody>
      </p:sp>
    </p:spTree>
    <p:extLst>
      <p:ext uri="{BB962C8B-B14F-4D97-AF65-F5344CB8AC3E}">
        <p14:creationId xmlns:p14="http://schemas.microsoft.com/office/powerpoint/2010/main" val="20965356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914400" y="286940"/>
            <a:ext cx="10012553" cy="738664"/>
          </a:xfrm>
          <a:prstGeom prst="rect">
            <a:avLst/>
          </a:prstGeom>
        </p:spPr>
        <p:txBody>
          <a:bodyPr vert="horz" wrap="square" lIns="0" tIns="0" rIns="0" bIns="0" rtlCol="0">
            <a:spAutoFit/>
          </a:bodyPr>
          <a:lstStyle/>
          <a:p>
            <a:pPr marL="12700"/>
            <a:r>
              <a:rPr lang="en-US" sz="4800" b="1" spc="-240" dirty="0" smtClean="0">
                <a:solidFill>
                  <a:srgbClr val="0E256A"/>
                </a:solidFill>
                <a:latin typeface="Futura LT Pro Book"/>
                <a:cs typeface="Futura LT Pro Book"/>
              </a:rPr>
              <a:t> </a:t>
            </a:r>
            <a:r>
              <a:rPr lang="en-US" sz="4400" b="1" spc="-240" dirty="0" smtClean="0">
                <a:solidFill>
                  <a:srgbClr val="0E256A"/>
                </a:solidFill>
                <a:latin typeface="Futura LT Pro Book"/>
                <a:cs typeface="Futura LT Pro Book"/>
              </a:rPr>
              <a:t>Child protection and confidentiality</a:t>
            </a:r>
            <a:endParaRPr sz="44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
        <p:nvSpPr>
          <p:cNvPr id="9" name="object 4"/>
          <p:cNvSpPr txBox="1"/>
          <p:nvPr/>
        </p:nvSpPr>
        <p:spPr>
          <a:xfrm>
            <a:off x="1143000" y="1685312"/>
            <a:ext cx="7924800" cy="4385816"/>
          </a:xfrm>
          <a:prstGeom prst="rect">
            <a:avLst/>
          </a:prstGeom>
        </p:spPr>
        <p:txBody>
          <a:bodyPr vert="horz" wrap="square" lIns="0" tIns="0" rIns="0" bIns="0" rtlCol="0">
            <a:spAutoFit/>
          </a:bodyPr>
          <a:lstStyle/>
          <a:p>
            <a:pPr marL="12700">
              <a:lnSpc>
                <a:spcPts val="3800"/>
              </a:lnSpc>
              <a:buClr>
                <a:srgbClr val="243F87"/>
              </a:buClr>
            </a:pPr>
            <a:r>
              <a:rPr lang="en-US" sz="2800" spc="-165" dirty="0">
                <a:solidFill>
                  <a:prstClr val="black"/>
                </a:solidFill>
                <a:latin typeface="Futura LT Pro Book"/>
                <a:cs typeface="Futura LT Pro Book"/>
              </a:rPr>
              <a:t>Confidentiality must be ensured, </a:t>
            </a:r>
            <a:r>
              <a:rPr lang="en-US" sz="2800" i="1" spc="-165" dirty="0">
                <a:solidFill>
                  <a:prstClr val="black"/>
                </a:solidFill>
                <a:latin typeface="Futura LT Pro Book"/>
                <a:cs typeface="Futura LT Pro Book"/>
              </a:rPr>
              <a:t>except</a:t>
            </a:r>
            <a:r>
              <a:rPr lang="en-US" sz="2800" spc="-165" dirty="0">
                <a:solidFill>
                  <a:prstClr val="black"/>
                </a:solidFill>
                <a:latin typeface="Futura LT Pro Book"/>
                <a:cs typeface="Futura LT Pro Book"/>
              </a:rPr>
              <a:t> if the child needs immediate </a:t>
            </a:r>
            <a:r>
              <a:rPr lang="en-US" sz="2800" spc="-165" dirty="0" smtClean="0">
                <a:solidFill>
                  <a:prstClr val="black"/>
                </a:solidFill>
                <a:latin typeface="Futura LT Pro Book"/>
                <a:cs typeface="Futura LT Pro Book"/>
              </a:rPr>
              <a:t>protection in the following circumstances:</a:t>
            </a:r>
          </a:p>
          <a:p>
            <a:pPr marL="812800" lvl="1" indent="-342900">
              <a:lnSpc>
                <a:spcPts val="38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He/she </a:t>
            </a:r>
            <a:r>
              <a:rPr lang="en-US" sz="2800" spc="-165" dirty="0">
                <a:solidFill>
                  <a:prstClr val="black"/>
                </a:solidFill>
                <a:latin typeface="Futura LT Pro Book"/>
                <a:cs typeface="Futura LT Pro Book"/>
              </a:rPr>
              <a:t>is discovered to be abused or </a:t>
            </a:r>
            <a:r>
              <a:rPr lang="en-US" sz="2800" spc="-165" dirty="0" smtClean="0">
                <a:solidFill>
                  <a:prstClr val="black"/>
                </a:solidFill>
                <a:latin typeface="Futura LT Pro Book"/>
                <a:cs typeface="Futura LT Pro Book"/>
              </a:rPr>
              <a:t>neglected</a:t>
            </a:r>
          </a:p>
          <a:p>
            <a:pPr marL="812800" lvl="1" indent="-342900">
              <a:lnSpc>
                <a:spcPts val="38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He/she </a:t>
            </a:r>
            <a:r>
              <a:rPr lang="en-US" sz="2800" spc="-165" dirty="0">
                <a:solidFill>
                  <a:prstClr val="black"/>
                </a:solidFill>
                <a:latin typeface="Futura LT Pro Book"/>
                <a:cs typeface="Futura LT Pro Book"/>
              </a:rPr>
              <a:t>is harming or threatening to harm another </a:t>
            </a:r>
            <a:r>
              <a:rPr lang="en-US" sz="2800" spc="-165" dirty="0" smtClean="0">
                <a:solidFill>
                  <a:prstClr val="black"/>
                </a:solidFill>
                <a:latin typeface="Futura LT Pro Book"/>
                <a:cs typeface="Futura LT Pro Book"/>
              </a:rPr>
              <a:t>person</a:t>
            </a:r>
          </a:p>
          <a:p>
            <a:pPr marL="812800" lvl="1" indent="-342900">
              <a:lnSpc>
                <a:spcPts val="38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He/she </a:t>
            </a:r>
            <a:r>
              <a:rPr lang="en-US" sz="2800" spc="-165" dirty="0">
                <a:solidFill>
                  <a:prstClr val="black"/>
                </a:solidFill>
                <a:latin typeface="Futura LT Pro Book"/>
                <a:cs typeface="Futura LT Pro Book"/>
              </a:rPr>
              <a:t>is harming or threatening to harm </a:t>
            </a:r>
            <a:r>
              <a:rPr lang="en-US" sz="2800" spc="-165" dirty="0" smtClean="0">
                <a:solidFill>
                  <a:prstClr val="black"/>
                </a:solidFill>
                <a:latin typeface="Futura LT Pro Book"/>
                <a:cs typeface="Futura LT Pro Book"/>
              </a:rPr>
              <a:t>himself/herself</a:t>
            </a:r>
          </a:p>
          <a:p>
            <a:pPr marL="469900" lvl="1">
              <a:lnSpc>
                <a:spcPts val="3800"/>
              </a:lnSpc>
              <a:buClr>
                <a:srgbClr val="243F87"/>
              </a:buClr>
            </a:pPr>
            <a:endParaRPr lang="en-US" sz="2400" spc="-165" dirty="0">
              <a:solidFill>
                <a:prstClr val="black"/>
              </a:solidFill>
              <a:latin typeface="Futura LT Pro Book"/>
              <a:cs typeface="Futura LT Pro Book"/>
            </a:endParaRPr>
          </a:p>
          <a:p>
            <a:pPr marL="12700">
              <a:lnSpc>
                <a:spcPts val="3800"/>
              </a:lnSpc>
              <a:buClr>
                <a:srgbClr val="243F87"/>
              </a:buClr>
            </a:pPr>
            <a:r>
              <a:rPr lang="en-US" sz="2800" spc="-165" dirty="0">
                <a:solidFill>
                  <a:prstClr val="black"/>
                </a:solidFill>
                <a:latin typeface="Futura LT Pro Book"/>
                <a:cs typeface="Futura LT Pro Book"/>
              </a:rPr>
              <a:t>In these cases, follow your study's referral protocol.</a:t>
            </a:r>
          </a:p>
        </p:txBody>
      </p:sp>
    </p:spTree>
    <p:extLst>
      <p:ext uri="{BB962C8B-B14F-4D97-AF65-F5344CB8AC3E}">
        <p14:creationId xmlns:p14="http://schemas.microsoft.com/office/powerpoint/2010/main" val="32964652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450675" y="317718"/>
            <a:ext cx="9250553"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Child protection scenario 1</a:t>
            </a:r>
            <a:endParaRPr sz="44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
        <p:nvSpPr>
          <p:cNvPr id="9" name="object 4"/>
          <p:cNvSpPr txBox="1"/>
          <p:nvPr/>
        </p:nvSpPr>
        <p:spPr>
          <a:xfrm>
            <a:off x="1447800" y="1685312"/>
            <a:ext cx="7620000" cy="2154436"/>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A child sampled for the 0-4 age group questionnaire module has a very low mid-upper arm circumference (MUAC) score. </a:t>
            </a:r>
          </a:p>
          <a:p>
            <a:pPr marL="469900" indent="-457200">
              <a:buClr>
                <a:srgbClr val="243F87"/>
              </a:buClr>
              <a:buFont typeface="Arial" panose="020B0604020202020204" pitchFamily="34" charset="0"/>
              <a:buChar char="•"/>
            </a:pPr>
            <a:endParaRPr lang="en-US" sz="2800" spc="-165" dirty="0">
              <a:solidFill>
                <a:prstClr val="black"/>
              </a:solidFill>
              <a:latin typeface="Futura LT Pro Book"/>
              <a:cs typeface="Futura LT Pro Book"/>
            </a:endParaRPr>
          </a:p>
          <a:p>
            <a:pPr marL="12700">
              <a:buClr>
                <a:srgbClr val="243F87"/>
              </a:buClr>
            </a:pPr>
            <a:r>
              <a:rPr lang="en-US" sz="2800" spc="-165" dirty="0">
                <a:solidFill>
                  <a:prstClr val="black"/>
                </a:solidFill>
                <a:latin typeface="Futura LT Pro Book"/>
                <a:cs typeface="Futura LT Pro Book"/>
              </a:rPr>
              <a:t>What do you do?</a:t>
            </a:r>
          </a:p>
        </p:txBody>
      </p:sp>
    </p:spTree>
    <p:extLst>
      <p:ext uri="{BB962C8B-B14F-4D97-AF65-F5344CB8AC3E}">
        <p14:creationId xmlns:p14="http://schemas.microsoft.com/office/powerpoint/2010/main" val="15083815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447800" y="317718"/>
            <a:ext cx="9250553"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Child protection scenario 2</a:t>
            </a:r>
            <a:endParaRPr sz="44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
        <p:nvSpPr>
          <p:cNvPr id="9" name="object 4"/>
          <p:cNvSpPr txBox="1"/>
          <p:nvPr/>
        </p:nvSpPr>
        <p:spPr>
          <a:xfrm>
            <a:off x="1447800" y="1685312"/>
            <a:ext cx="7620000" cy="2585323"/>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A caregiver repeatedly hits a very small child </a:t>
            </a:r>
            <a:r>
              <a:rPr lang="en-US" sz="2800" spc="-165" dirty="0" smtClean="0">
                <a:solidFill>
                  <a:prstClr val="black"/>
                </a:solidFill>
                <a:latin typeface="Futura LT Pro Book"/>
                <a:cs typeface="Futura LT Pro Book"/>
              </a:rPr>
              <a:t>who </a:t>
            </a:r>
            <a:r>
              <a:rPr lang="en-US" sz="2800" spc="-165" dirty="0">
                <a:solidFill>
                  <a:prstClr val="black"/>
                </a:solidFill>
                <a:latin typeface="Futura LT Pro Book"/>
                <a:cs typeface="Futura LT Pro Book"/>
              </a:rPr>
              <a:t>is crying in the household while you are present and conducting the interview. The child has visible bruises along both arms.</a:t>
            </a:r>
          </a:p>
          <a:p>
            <a:pPr marL="469900" indent="-457200">
              <a:buClr>
                <a:srgbClr val="243F87"/>
              </a:buClr>
              <a:buFont typeface="Arial" panose="020B0604020202020204" pitchFamily="34" charset="0"/>
              <a:buChar char="•"/>
            </a:pPr>
            <a:endParaRPr lang="en-US" sz="2800" spc="-165" dirty="0">
              <a:solidFill>
                <a:prstClr val="black"/>
              </a:solidFill>
              <a:latin typeface="Futura LT Pro Book"/>
              <a:cs typeface="Futura LT Pro Book"/>
            </a:endParaRPr>
          </a:p>
          <a:p>
            <a:pPr marL="12700">
              <a:buClr>
                <a:srgbClr val="243F87"/>
              </a:buClr>
            </a:pPr>
            <a:r>
              <a:rPr lang="en-US" sz="2800" spc="-165" dirty="0">
                <a:solidFill>
                  <a:prstClr val="black"/>
                </a:solidFill>
                <a:latin typeface="Futura LT Pro Book"/>
                <a:cs typeface="Futura LT Pro Book"/>
              </a:rPr>
              <a:t>What do you do?</a:t>
            </a:r>
          </a:p>
        </p:txBody>
      </p:sp>
    </p:spTree>
    <p:extLst>
      <p:ext uri="{BB962C8B-B14F-4D97-AF65-F5344CB8AC3E}">
        <p14:creationId xmlns:p14="http://schemas.microsoft.com/office/powerpoint/2010/main" val="24384666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447800" y="317718"/>
            <a:ext cx="9250553"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Remember</a:t>
            </a:r>
            <a:endParaRPr sz="44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
        <p:nvSpPr>
          <p:cNvPr id="9" name="object 4"/>
          <p:cNvSpPr txBox="1"/>
          <p:nvPr/>
        </p:nvSpPr>
        <p:spPr>
          <a:xfrm>
            <a:off x="1447800" y="1685312"/>
            <a:ext cx="7620000" cy="3447098"/>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Importance of child protection during data </a:t>
            </a:r>
            <a:r>
              <a:rPr lang="en-US" sz="2800" spc="-165" dirty="0" smtClean="0">
                <a:solidFill>
                  <a:prstClr val="black"/>
                </a:solidFill>
                <a:latin typeface="Futura LT Pro Book"/>
                <a:cs typeface="Futura LT Pro Book"/>
              </a:rPr>
              <a:t>collection</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Guidelines on how to identify abuse and what to do if you witness </a:t>
            </a:r>
            <a:r>
              <a:rPr lang="en-US" sz="2800" spc="-165" dirty="0" smtClean="0">
                <a:solidFill>
                  <a:prstClr val="black"/>
                </a:solidFill>
                <a:latin typeface="Futura LT Pro Book"/>
                <a:cs typeface="Futura LT Pro Book"/>
              </a:rPr>
              <a:t>child abuse or </a:t>
            </a:r>
            <a:r>
              <a:rPr lang="en-US" sz="2800" spc="-165" dirty="0">
                <a:solidFill>
                  <a:prstClr val="black"/>
                </a:solidFill>
                <a:latin typeface="Futura LT Pro Book"/>
                <a:cs typeface="Futura LT Pro Book"/>
              </a:rPr>
              <a:t>suspect that a child </a:t>
            </a:r>
            <a:r>
              <a:rPr lang="en-US" sz="2800" spc="-165" dirty="0" smtClean="0">
                <a:solidFill>
                  <a:prstClr val="black"/>
                </a:solidFill>
                <a:latin typeface="Futura LT Pro Book"/>
                <a:cs typeface="Futura LT Pro Book"/>
              </a:rPr>
              <a:t>is </a:t>
            </a:r>
            <a:r>
              <a:rPr lang="en-US" sz="2800" spc="-165" dirty="0">
                <a:solidFill>
                  <a:prstClr val="black"/>
                </a:solidFill>
                <a:latin typeface="Futura LT Pro Book"/>
                <a:cs typeface="Futura LT Pro Book"/>
              </a:rPr>
              <a:t>experiencing </a:t>
            </a:r>
            <a:r>
              <a:rPr lang="en-US" sz="2800" spc="-165" dirty="0" smtClean="0">
                <a:solidFill>
                  <a:prstClr val="black"/>
                </a:solidFill>
                <a:latin typeface="Futura LT Pro Book"/>
                <a:cs typeface="Futura LT Pro Book"/>
              </a:rPr>
              <a:t>abuse</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Who receives reports of abuse, according to your study’s referral process</a:t>
            </a: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21904845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219200" y="317718"/>
            <a:ext cx="694309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Optional Module 2</a:t>
            </a:r>
            <a:endParaRPr sz="4400" b="1" dirty="0">
              <a:solidFill>
                <a:srgbClr val="0E256A"/>
              </a:solidFill>
              <a:latin typeface="Futura LT Pro Book"/>
              <a:cs typeface="Futura LT Pro Book"/>
            </a:endParaRPr>
          </a:p>
        </p:txBody>
      </p:sp>
      <p:sp>
        <p:nvSpPr>
          <p:cNvPr id="7" name="object 7"/>
          <p:cNvSpPr txBox="1"/>
          <p:nvPr/>
        </p:nvSpPr>
        <p:spPr>
          <a:xfrm>
            <a:off x="1219200" y="1524000"/>
            <a:ext cx="8408838" cy="753604"/>
          </a:xfrm>
          <a:prstGeom prst="rect">
            <a:avLst/>
          </a:prstGeom>
        </p:spPr>
        <p:txBody>
          <a:bodyPr vert="horz" wrap="square" lIns="0" tIns="0" rIns="0" bIns="0" rtlCol="0">
            <a:spAutoFit/>
          </a:bodyPr>
          <a:lstStyle/>
          <a:p>
            <a:pPr marL="12700">
              <a:lnSpc>
                <a:spcPts val="6495"/>
              </a:lnSpc>
            </a:pPr>
            <a:r>
              <a:rPr lang="en-US" sz="4400" spc="-265" dirty="0" smtClean="0">
                <a:solidFill>
                  <a:srgbClr val="EEBB00"/>
                </a:solidFill>
                <a:latin typeface="Futura LT Pro Book" panose="020B0502020204020303" pitchFamily="34" charset="0"/>
                <a:cs typeface="Gill Sans MT"/>
              </a:rPr>
              <a:t>Sexual Harassment </a:t>
            </a:r>
            <a:endParaRPr sz="4400" dirty="0" smtClean="0">
              <a:solidFill>
                <a:srgbClr val="EEBB00"/>
              </a:solidFill>
              <a:latin typeface="Futura LT Pro Book" panose="020B0502020204020303" pitchFamily="34" charset="0"/>
              <a:cs typeface="Gill Sans MT"/>
            </a:endParaRPr>
          </a:p>
        </p:txBody>
      </p:sp>
      <p:sp>
        <p:nvSpPr>
          <p:cNvPr id="5" name="object 4"/>
          <p:cNvSpPr txBox="1"/>
          <p:nvPr/>
        </p:nvSpPr>
        <p:spPr>
          <a:xfrm>
            <a:off x="1219200" y="2667000"/>
            <a:ext cx="2362200" cy="934551"/>
          </a:xfrm>
          <a:prstGeom prst="rect">
            <a:avLst/>
          </a:prstGeom>
        </p:spPr>
        <p:txBody>
          <a:bodyPr vert="horz" wrap="square" lIns="0" tIns="0" rIns="0" bIns="0" rtlCol="0">
            <a:spAutoFit/>
          </a:bodyPr>
          <a:lstStyle/>
          <a:p>
            <a:pPr marL="469900" indent="-457200">
              <a:lnSpc>
                <a:spcPts val="38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Scenarios</a:t>
            </a:r>
          </a:p>
          <a:p>
            <a:pPr marL="469900" indent="-457200">
              <a:lnSpc>
                <a:spcPts val="38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Discussion</a:t>
            </a:r>
          </a:p>
        </p:txBody>
      </p:sp>
    </p:spTree>
    <p:extLst>
      <p:ext uri="{BB962C8B-B14F-4D97-AF65-F5344CB8AC3E}">
        <p14:creationId xmlns:p14="http://schemas.microsoft.com/office/powerpoint/2010/main" val="13737946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447800" y="317718"/>
            <a:ext cx="9250553"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Scenario 1</a:t>
            </a:r>
            <a:endParaRPr sz="44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
        <p:nvSpPr>
          <p:cNvPr id="9" name="object 4"/>
          <p:cNvSpPr txBox="1"/>
          <p:nvPr/>
        </p:nvSpPr>
        <p:spPr>
          <a:xfrm>
            <a:off x="1447800" y="1685312"/>
            <a:ext cx="7620000" cy="4833054"/>
          </a:xfrm>
          <a:prstGeom prst="rect">
            <a:avLst/>
          </a:prstGeom>
        </p:spPr>
        <p:txBody>
          <a:bodyPr vert="horz" wrap="square" lIns="0" tIns="0" rIns="0" bIns="0" rtlCol="0">
            <a:spAutoFit/>
          </a:bodyPr>
          <a:lstStyle/>
          <a:p>
            <a:pPr marL="469900" indent="-457200">
              <a:lnSpc>
                <a:spcPts val="38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Ken persists in asking his </a:t>
            </a:r>
            <a:r>
              <a:rPr lang="en-US" sz="2800" spc="-165" dirty="0" smtClean="0">
                <a:solidFill>
                  <a:prstClr val="black"/>
                </a:solidFill>
                <a:latin typeface="Futura LT Pro Book"/>
                <a:cs typeface="Futura LT Pro Book"/>
              </a:rPr>
              <a:t>coworker </a:t>
            </a:r>
            <a:r>
              <a:rPr lang="en-US" sz="2800" spc="-165" dirty="0">
                <a:solidFill>
                  <a:prstClr val="black"/>
                </a:solidFill>
                <a:latin typeface="Futura LT Pro Book"/>
                <a:cs typeface="Futura LT Pro Book"/>
              </a:rPr>
              <a:t>Olive out to dinner, even though she turns him down </a:t>
            </a:r>
            <a:r>
              <a:rPr lang="en-US" sz="2800" spc="-165" dirty="0" smtClean="0">
                <a:solidFill>
                  <a:prstClr val="black"/>
                </a:solidFill>
                <a:latin typeface="Futura LT Pro Book"/>
                <a:cs typeface="Futura LT Pro Book"/>
              </a:rPr>
              <a:t>every time. </a:t>
            </a:r>
            <a:r>
              <a:rPr lang="en-US" sz="2800" spc="-165" dirty="0">
                <a:solidFill>
                  <a:prstClr val="black"/>
                </a:solidFill>
                <a:latin typeface="Futura LT Pro Book"/>
                <a:cs typeface="Futura LT Pro Book"/>
              </a:rPr>
              <a:t>She has told him several times to stop asking. </a:t>
            </a:r>
            <a:endParaRPr lang="en-US" sz="2800" spc="-165" dirty="0" smtClean="0">
              <a:solidFill>
                <a:prstClr val="black"/>
              </a:solidFill>
              <a:latin typeface="Futura LT Pro Book"/>
              <a:cs typeface="Futura LT Pro Book"/>
            </a:endParaRPr>
          </a:p>
          <a:p>
            <a:pPr marL="12700">
              <a:lnSpc>
                <a:spcPts val="3800"/>
              </a:lnSpc>
              <a:buClr>
                <a:srgbClr val="243F87"/>
              </a:buClr>
            </a:pPr>
            <a:endParaRPr lang="en-US" sz="2800" spc="-165" dirty="0">
              <a:solidFill>
                <a:prstClr val="black"/>
              </a:solidFill>
              <a:latin typeface="Futura LT Pro Book"/>
              <a:cs typeface="Futura LT Pro Book"/>
            </a:endParaRPr>
          </a:p>
          <a:p>
            <a:pPr marL="469900" indent="-457200">
              <a:lnSpc>
                <a:spcPts val="38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Ken’s behavior does not constitute sexual harassment, because sexual harassment may only occur between a male boss and a female subordinate</a:t>
            </a:r>
            <a:r>
              <a:rPr lang="en-US" sz="2800" spc="-165" dirty="0" smtClean="0">
                <a:solidFill>
                  <a:prstClr val="black"/>
                </a:solidFill>
                <a:latin typeface="Futura LT Pro Book"/>
                <a:cs typeface="Futura LT Pro Book"/>
              </a:rPr>
              <a:t>.</a:t>
            </a:r>
          </a:p>
          <a:p>
            <a:pPr marL="12700">
              <a:lnSpc>
                <a:spcPts val="3800"/>
              </a:lnSpc>
              <a:buClr>
                <a:srgbClr val="243F87"/>
              </a:buClr>
            </a:pPr>
            <a:endParaRPr lang="en-US" sz="2800" spc="-165" dirty="0">
              <a:solidFill>
                <a:prstClr val="black"/>
              </a:solidFill>
              <a:latin typeface="Futura LT Pro Book"/>
              <a:cs typeface="Futura LT Pro Book"/>
            </a:endParaRPr>
          </a:p>
          <a:p>
            <a:pPr marL="469900" indent="-457200">
              <a:lnSpc>
                <a:spcPts val="38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True or </a:t>
            </a:r>
            <a:r>
              <a:rPr lang="en-US" sz="2800" spc="-165" dirty="0" smtClean="0">
                <a:solidFill>
                  <a:prstClr val="black"/>
                </a:solidFill>
                <a:latin typeface="Futura LT Pro Book"/>
                <a:cs typeface="Futura LT Pro Book"/>
              </a:rPr>
              <a:t>false</a:t>
            </a:r>
            <a:r>
              <a:rPr lang="en-US" sz="2800" spc="-165" dirty="0">
                <a:solidFill>
                  <a:prstClr val="black"/>
                </a:solidFill>
                <a:latin typeface="Futura LT Pro Book"/>
                <a:cs typeface="Futura LT Pro Book"/>
              </a:rPr>
              <a:t>? Explain why.</a:t>
            </a:r>
          </a:p>
        </p:txBody>
      </p:sp>
    </p:spTree>
    <p:extLst>
      <p:ext uri="{BB962C8B-B14F-4D97-AF65-F5344CB8AC3E}">
        <p14:creationId xmlns:p14="http://schemas.microsoft.com/office/powerpoint/2010/main" val="20709274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447800" y="317718"/>
            <a:ext cx="9250553"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Scenario 2</a:t>
            </a:r>
            <a:endParaRPr sz="44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
        <p:nvSpPr>
          <p:cNvPr id="9" name="object 4"/>
          <p:cNvSpPr txBox="1"/>
          <p:nvPr/>
        </p:nvSpPr>
        <p:spPr>
          <a:xfrm>
            <a:off x="1447800" y="1685312"/>
            <a:ext cx="7620000" cy="5967980"/>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Alphonse and </a:t>
            </a:r>
            <a:r>
              <a:rPr lang="en-US" sz="2800" spc="-165" dirty="0" err="1">
                <a:solidFill>
                  <a:prstClr val="black"/>
                </a:solidFill>
                <a:latin typeface="Futura LT Pro Book"/>
                <a:cs typeface="Futura LT Pro Book"/>
              </a:rPr>
              <a:t>Berti</a:t>
            </a:r>
            <a:r>
              <a:rPr lang="en-US" sz="2800" spc="-165" dirty="0">
                <a:solidFill>
                  <a:prstClr val="black"/>
                </a:solidFill>
                <a:latin typeface="Futura LT Pro Book"/>
                <a:cs typeface="Futura LT Pro Book"/>
              </a:rPr>
              <a:t> travel together on a week-long business trip. </a:t>
            </a:r>
            <a:r>
              <a:rPr lang="en-US" sz="2800" spc="-165" dirty="0" smtClean="0">
                <a:solidFill>
                  <a:prstClr val="black"/>
                </a:solidFill>
                <a:latin typeface="Futura LT Pro Book"/>
                <a:cs typeface="Futura LT Pro Book"/>
              </a:rPr>
              <a:t> In </a:t>
            </a:r>
            <a:r>
              <a:rPr lang="en-US" sz="2800" spc="-165" dirty="0">
                <a:solidFill>
                  <a:prstClr val="black"/>
                </a:solidFill>
                <a:latin typeface="Futura LT Pro Book"/>
                <a:cs typeface="Futura LT Pro Book"/>
              </a:rPr>
              <a:t>the taxi ride from the airport to the hotel, Alphonse snuggles up to </a:t>
            </a:r>
            <a:r>
              <a:rPr lang="en-US" sz="2800" spc="-165" dirty="0" err="1">
                <a:solidFill>
                  <a:prstClr val="black"/>
                </a:solidFill>
                <a:latin typeface="Futura LT Pro Book"/>
                <a:cs typeface="Futura LT Pro Book"/>
              </a:rPr>
              <a:t>Berti</a:t>
            </a:r>
            <a:r>
              <a:rPr lang="en-US" sz="2800" spc="-165" dirty="0">
                <a:solidFill>
                  <a:prstClr val="black"/>
                </a:solidFill>
                <a:latin typeface="Futura LT Pro Book"/>
                <a:cs typeface="Futura LT Pro Book"/>
              </a:rPr>
              <a:t> and tries to hold her hand. </a:t>
            </a:r>
            <a:r>
              <a:rPr lang="en-US" sz="2800" spc="-165" dirty="0" err="1">
                <a:solidFill>
                  <a:prstClr val="black"/>
                </a:solidFill>
                <a:latin typeface="Futura LT Pro Book"/>
                <a:cs typeface="Futura LT Pro Book"/>
              </a:rPr>
              <a:t>Berti</a:t>
            </a:r>
            <a:r>
              <a:rPr lang="en-US" sz="2800" spc="-165" dirty="0">
                <a:solidFill>
                  <a:prstClr val="black"/>
                </a:solidFill>
                <a:latin typeface="Futura LT Pro Book"/>
                <a:cs typeface="Futura LT Pro Book"/>
              </a:rPr>
              <a:t> strongly objects, and Alphonse backs off.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14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While </a:t>
            </a:r>
            <a:r>
              <a:rPr lang="en-US" sz="2800" spc="-165" dirty="0" err="1">
                <a:solidFill>
                  <a:prstClr val="black"/>
                </a:solidFill>
                <a:latin typeface="Futura LT Pro Book"/>
                <a:cs typeface="Futura LT Pro Book"/>
              </a:rPr>
              <a:t>Berti</a:t>
            </a:r>
            <a:r>
              <a:rPr lang="en-US" sz="2800" spc="-165" dirty="0">
                <a:solidFill>
                  <a:prstClr val="black"/>
                </a:solidFill>
                <a:latin typeface="Futura LT Pro Book"/>
                <a:cs typeface="Futura LT Pro Book"/>
              </a:rPr>
              <a:t> finds Alphonse's behavior offensive and unwelcome, the regulations regarding sexual harassment in the </a:t>
            </a:r>
            <a:r>
              <a:rPr lang="en-US" sz="2800" spc="-165" dirty="0" smtClean="0">
                <a:solidFill>
                  <a:prstClr val="black"/>
                </a:solidFill>
                <a:latin typeface="Futura LT Pro Book"/>
                <a:cs typeface="Futura LT Pro Book"/>
              </a:rPr>
              <a:t>workplace </a:t>
            </a:r>
            <a:r>
              <a:rPr lang="en-US" sz="2800" spc="-165" dirty="0">
                <a:solidFill>
                  <a:prstClr val="black"/>
                </a:solidFill>
                <a:latin typeface="Futura LT Pro Book"/>
                <a:cs typeface="Futura LT Pro Book"/>
              </a:rPr>
              <a:t>are not relevant, </a:t>
            </a:r>
            <a:r>
              <a:rPr lang="en-US" sz="2800" spc="-165" dirty="0" smtClean="0">
                <a:solidFill>
                  <a:prstClr val="black"/>
                </a:solidFill>
                <a:latin typeface="Futura LT Pro Book"/>
                <a:cs typeface="Futura LT Pro Book"/>
              </a:rPr>
              <a:t>because </a:t>
            </a:r>
            <a:r>
              <a:rPr lang="en-US" sz="2800" spc="-165" dirty="0">
                <a:solidFill>
                  <a:prstClr val="black"/>
                </a:solidFill>
                <a:latin typeface="Futura LT Pro Book"/>
                <a:cs typeface="Futura LT Pro Book"/>
              </a:rPr>
              <a:t>Alphonse and </a:t>
            </a:r>
            <a:r>
              <a:rPr lang="en-US" sz="2800" spc="-165" dirty="0" err="1">
                <a:solidFill>
                  <a:prstClr val="black"/>
                </a:solidFill>
                <a:latin typeface="Futura LT Pro Book"/>
                <a:cs typeface="Futura LT Pro Book"/>
              </a:rPr>
              <a:t>Berti</a:t>
            </a:r>
            <a:r>
              <a:rPr lang="en-US" sz="2800" spc="-165" dirty="0">
                <a:solidFill>
                  <a:prstClr val="black"/>
                </a:solidFill>
                <a:latin typeface="Futura LT Pro Book"/>
                <a:cs typeface="Futura LT Pro Book"/>
              </a:rPr>
              <a:t> were not at their usual workplace when the incident happened</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14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True or </a:t>
            </a:r>
            <a:r>
              <a:rPr lang="en-US" sz="2800" spc="-165" dirty="0" smtClean="0">
                <a:solidFill>
                  <a:prstClr val="black"/>
                </a:solidFill>
                <a:latin typeface="Futura LT Pro Book"/>
                <a:cs typeface="Futura LT Pro Book"/>
              </a:rPr>
              <a:t>false</a:t>
            </a:r>
            <a:r>
              <a:rPr lang="en-US" sz="2800" spc="-165" dirty="0">
                <a:solidFill>
                  <a:prstClr val="black"/>
                </a:solidFill>
                <a:latin typeface="Futura LT Pro Book"/>
                <a:cs typeface="Futura LT Pro Book"/>
              </a:rPr>
              <a:t>? Explain why.</a:t>
            </a:r>
          </a:p>
        </p:txBody>
      </p:sp>
    </p:spTree>
    <p:extLst>
      <p:ext uri="{BB962C8B-B14F-4D97-AF65-F5344CB8AC3E}">
        <p14:creationId xmlns:p14="http://schemas.microsoft.com/office/powerpoint/2010/main" val="10776814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p>
        </p:txBody>
      </p:sp>
      <p:sp>
        <p:nvSpPr>
          <p:cNvPr id="6" name="object 6"/>
          <p:cNvSpPr txBox="1"/>
          <p:nvPr/>
        </p:nvSpPr>
        <p:spPr>
          <a:xfrm>
            <a:off x="685800" y="202301"/>
            <a:ext cx="6943090" cy="677108"/>
          </a:xfrm>
          <a:prstGeom prst="rect">
            <a:avLst/>
          </a:prstGeom>
        </p:spPr>
        <p:txBody>
          <a:bodyPr vert="horz" wrap="square" lIns="0" tIns="0" rIns="0" bIns="0" rtlCol="0">
            <a:spAutoFit/>
          </a:bodyPr>
          <a:lstStyle/>
          <a:p>
            <a:pPr marL="12700">
              <a:lnSpc>
                <a:spcPct val="100000"/>
              </a:lnSpc>
            </a:pPr>
            <a:r>
              <a:rPr lang="en-US" sz="4400" b="1" spc="-240" dirty="0" smtClean="0">
                <a:solidFill>
                  <a:srgbClr val="0E256A"/>
                </a:solidFill>
                <a:latin typeface="Futura LT Pro Book"/>
                <a:cs typeface="Futura LT Pro Book"/>
              </a:rPr>
              <a:t>Optional Modules</a:t>
            </a:r>
            <a:endParaRPr sz="4400" b="1" dirty="0">
              <a:solidFill>
                <a:srgbClr val="0E256A"/>
              </a:solidFill>
              <a:latin typeface="Futura LT Pro Book"/>
              <a:cs typeface="Futura LT Pro Book"/>
            </a:endParaRPr>
          </a:p>
        </p:txBody>
      </p:sp>
      <p:sp>
        <p:nvSpPr>
          <p:cNvPr id="7" name="object 7"/>
          <p:cNvSpPr txBox="1"/>
          <p:nvPr/>
        </p:nvSpPr>
        <p:spPr>
          <a:xfrm>
            <a:off x="824781" y="2133600"/>
            <a:ext cx="8408838" cy="3385542"/>
          </a:xfrm>
          <a:prstGeom prst="rect">
            <a:avLst/>
          </a:prstGeom>
        </p:spPr>
        <p:txBody>
          <a:bodyPr vert="horz" wrap="square" lIns="0" tIns="0" rIns="0" bIns="0" rtlCol="0">
            <a:spAutoFit/>
          </a:bodyPr>
          <a:lstStyle/>
          <a:p>
            <a:pPr marL="571500" indent="-571500">
              <a:buFont typeface="Arial" panose="020B0604020202020204" pitchFamily="34" charset="0"/>
              <a:buChar char="•"/>
            </a:pPr>
            <a:r>
              <a:rPr lang="en-US" sz="4400" dirty="0"/>
              <a:t>Optional Module 1: </a:t>
            </a:r>
            <a:r>
              <a:rPr lang="en-US" sz="4400" dirty="0" smtClean="0"/>
              <a:t>Extended child protection</a:t>
            </a:r>
          </a:p>
          <a:p>
            <a:pPr marL="571500" indent="-571500">
              <a:buFont typeface="Arial" panose="020B0604020202020204" pitchFamily="34" charset="0"/>
              <a:buChar char="•"/>
            </a:pPr>
            <a:endParaRPr lang="en-US" sz="4400" dirty="0" smtClean="0"/>
          </a:p>
          <a:p>
            <a:pPr marL="571500" indent="-571500">
              <a:buFont typeface="Arial" panose="020B0604020202020204" pitchFamily="34" charset="0"/>
              <a:buChar char="•"/>
            </a:pPr>
            <a:r>
              <a:rPr lang="en-US" sz="4400" dirty="0" smtClean="0"/>
              <a:t>Optional </a:t>
            </a:r>
            <a:r>
              <a:rPr lang="en-US" sz="4400" dirty="0"/>
              <a:t>Module 2: Sexual </a:t>
            </a:r>
            <a:r>
              <a:rPr lang="en-US" sz="4400" dirty="0" smtClean="0"/>
              <a:t>harassment</a:t>
            </a:r>
            <a:endParaRPr lang="en-US" sz="4400" dirty="0"/>
          </a:p>
        </p:txBody>
      </p:sp>
    </p:spTree>
    <p:extLst>
      <p:ext uri="{BB962C8B-B14F-4D97-AF65-F5344CB8AC3E}">
        <p14:creationId xmlns:p14="http://schemas.microsoft.com/office/powerpoint/2010/main" val="20875680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447800" y="317718"/>
            <a:ext cx="9250553"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Scenario 3</a:t>
            </a:r>
            <a:endParaRPr sz="44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
        <p:nvSpPr>
          <p:cNvPr id="9" name="object 4"/>
          <p:cNvSpPr txBox="1"/>
          <p:nvPr/>
        </p:nvSpPr>
        <p:spPr>
          <a:xfrm>
            <a:off x="1447800" y="1685312"/>
            <a:ext cx="7620000" cy="5967980"/>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Vicky </a:t>
            </a:r>
            <a:r>
              <a:rPr lang="en-US" sz="2800" spc="-165" dirty="0" smtClean="0">
                <a:solidFill>
                  <a:prstClr val="black"/>
                </a:solidFill>
                <a:latin typeface="Futura LT Pro Book"/>
                <a:cs typeface="Futura LT Pro Book"/>
              </a:rPr>
              <a:t>directs a </a:t>
            </a:r>
            <a:r>
              <a:rPr lang="en-US" sz="2800" spc="-165" dirty="0">
                <a:solidFill>
                  <a:prstClr val="black"/>
                </a:solidFill>
                <a:latin typeface="Futura LT Pro Book"/>
                <a:cs typeface="Futura LT Pro Book"/>
              </a:rPr>
              <a:t>study </a:t>
            </a:r>
            <a:r>
              <a:rPr lang="en-US" sz="2800" spc="-165" dirty="0" smtClean="0">
                <a:solidFill>
                  <a:prstClr val="black"/>
                </a:solidFill>
                <a:latin typeface="Futura LT Pro Book"/>
                <a:cs typeface="Futura LT Pro Book"/>
              </a:rPr>
              <a:t>for </a:t>
            </a:r>
            <a:r>
              <a:rPr lang="en-US" sz="2800" spc="-165" dirty="0">
                <a:solidFill>
                  <a:prstClr val="black"/>
                </a:solidFill>
                <a:latin typeface="Futura LT Pro Book"/>
                <a:cs typeface="Futura LT Pro Book"/>
              </a:rPr>
              <a:t>a U.S. research organization in an African country and has hired David, just out of graduate school, </a:t>
            </a:r>
            <a:r>
              <a:rPr lang="en-US" sz="2800" spc="-165" dirty="0" smtClean="0">
                <a:solidFill>
                  <a:prstClr val="black"/>
                </a:solidFill>
                <a:latin typeface="Futura LT Pro Book"/>
                <a:cs typeface="Futura LT Pro Book"/>
              </a:rPr>
              <a:t>to be </a:t>
            </a:r>
            <a:r>
              <a:rPr lang="en-US" sz="2800" spc="-165" dirty="0">
                <a:solidFill>
                  <a:prstClr val="black"/>
                </a:solidFill>
                <a:latin typeface="Futura LT Pro Book"/>
                <a:cs typeface="Futura LT Pro Book"/>
              </a:rPr>
              <a:t>a field supervisor.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14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Some time after David started </a:t>
            </a:r>
            <a:r>
              <a:rPr lang="en-US" sz="2800" spc="-165" dirty="0" smtClean="0">
                <a:solidFill>
                  <a:prstClr val="black"/>
                </a:solidFill>
                <a:latin typeface="Futura LT Pro Book"/>
                <a:cs typeface="Futura LT Pro Book"/>
              </a:rPr>
              <a:t>work, </a:t>
            </a:r>
            <a:r>
              <a:rPr lang="en-US" sz="2800" spc="-165" dirty="0">
                <a:solidFill>
                  <a:prstClr val="black"/>
                </a:solidFill>
                <a:latin typeface="Futura LT Pro Book"/>
                <a:cs typeface="Futura LT Pro Book"/>
              </a:rPr>
              <a:t>Vicky tells him that the only way he can keep his job on the study is by having sex with her. David refuses and is fired a few months later for no reason</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14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David is the target of sexual harassment.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14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True or </a:t>
            </a:r>
            <a:r>
              <a:rPr lang="en-US" sz="2800" spc="-165" dirty="0" smtClean="0">
                <a:solidFill>
                  <a:prstClr val="black"/>
                </a:solidFill>
                <a:latin typeface="Futura LT Pro Book"/>
                <a:cs typeface="Futura LT Pro Book"/>
              </a:rPr>
              <a:t>false</a:t>
            </a:r>
            <a:r>
              <a:rPr lang="en-US" sz="2800" spc="-165" dirty="0">
                <a:solidFill>
                  <a:prstClr val="black"/>
                </a:solidFill>
                <a:latin typeface="Futura LT Pro Book"/>
                <a:cs typeface="Futura LT Pro Book"/>
              </a:rPr>
              <a:t>?</a:t>
            </a:r>
          </a:p>
        </p:txBody>
      </p:sp>
    </p:spTree>
    <p:extLst>
      <p:ext uri="{BB962C8B-B14F-4D97-AF65-F5344CB8AC3E}">
        <p14:creationId xmlns:p14="http://schemas.microsoft.com/office/powerpoint/2010/main" val="1813343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447800" y="317718"/>
            <a:ext cx="9250553"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Definition</a:t>
            </a:r>
            <a:endParaRPr sz="44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
        <p:nvSpPr>
          <p:cNvPr id="9" name="object 4"/>
          <p:cNvSpPr txBox="1"/>
          <p:nvPr/>
        </p:nvSpPr>
        <p:spPr>
          <a:xfrm>
            <a:off x="1447800" y="1685312"/>
            <a:ext cx="7620000" cy="3560270"/>
          </a:xfrm>
          <a:prstGeom prst="rect">
            <a:avLst/>
          </a:prstGeom>
        </p:spPr>
        <p:txBody>
          <a:bodyPr vert="horz" wrap="square" lIns="0" tIns="0" rIns="0" bIns="0" rtlCol="0">
            <a:spAutoFit/>
          </a:bodyPr>
          <a:lstStyle/>
          <a:p>
            <a:pPr marL="12700">
              <a:lnSpc>
                <a:spcPts val="3500"/>
              </a:lnSpc>
              <a:buClr>
                <a:srgbClr val="243F87"/>
              </a:buClr>
            </a:pPr>
            <a:r>
              <a:rPr lang="en-US" sz="2800" spc="-165" dirty="0">
                <a:solidFill>
                  <a:prstClr val="black"/>
                </a:solidFill>
                <a:latin typeface="Futura LT Pro Book"/>
                <a:cs typeface="Futura LT Pro Book"/>
              </a:rPr>
              <a:t>Sexual harassment is any unwelcome words or actions of a sexual nature or based on sex that</a:t>
            </a:r>
            <a:r>
              <a:rPr lang="en-US" sz="2800" spc="-165" dirty="0" smtClean="0">
                <a:solidFill>
                  <a:prstClr val="black"/>
                </a:solidFill>
                <a:latin typeface="Futura LT Pro Book"/>
                <a:cs typeface="Futura LT Pro Book"/>
              </a:rPr>
              <a:t>:</a:t>
            </a:r>
          </a:p>
          <a:p>
            <a:pPr marL="12700">
              <a:lnSpc>
                <a:spcPts val="3500"/>
              </a:lnSpc>
              <a:buClr>
                <a:srgbClr val="243F87"/>
              </a:buClr>
            </a:pPr>
            <a:endParaRPr lang="en-US" sz="2800" spc="-165" dirty="0">
              <a:solidFill>
                <a:prstClr val="black"/>
              </a:solidFill>
              <a:latin typeface="Futura LT Pro Book"/>
              <a:cs typeface="Futura LT Pro Book"/>
            </a:endParaRPr>
          </a:p>
          <a:p>
            <a:pPr marL="927100" lvl="1" indent="-457200">
              <a:lnSpc>
                <a:spcPts val="35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Create </a:t>
            </a:r>
            <a:r>
              <a:rPr lang="en-US" sz="2800" spc="-165" dirty="0">
                <a:solidFill>
                  <a:prstClr val="black"/>
                </a:solidFill>
                <a:latin typeface="Futura LT Pro Book"/>
                <a:cs typeface="Futura LT Pro Book"/>
              </a:rPr>
              <a:t>an intimidating, hostile, or offensive working </a:t>
            </a:r>
            <a:r>
              <a:rPr lang="en-US" sz="2800" spc="-165" dirty="0" smtClean="0">
                <a:solidFill>
                  <a:prstClr val="black"/>
                </a:solidFill>
                <a:latin typeface="Futura LT Pro Book"/>
                <a:cs typeface="Futura LT Pro Book"/>
              </a:rPr>
              <a:t>environment</a:t>
            </a:r>
          </a:p>
          <a:p>
            <a:pPr marL="469900" lvl="1">
              <a:lnSpc>
                <a:spcPts val="3500"/>
              </a:lnSpc>
              <a:buClr>
                <a:srgbClr val="243F87"/>
              </a:buClr>
            </a:pPr>
            <a:endParaRPr lang="en-US" sz="2800" spc="-165" dirty="0" smtClean="0">
              <a:solidFill>
                <a:prstClr val="black"/>
              </a:solidFill>
              <a:latin typeface="Futura LT Pro Book"/>
              <a:cs typeface="Futura LT Pro Book"/>
            </a:endParaRPr>
          </a:p>
          <a:p>
            <a:pPr marL="927100" lvl="1" indent="-457200">
              <a:lnSpc>
                <a:spcPts val="35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The submission </a:t>
            </a:r>
            <a:r>
              <a:rPr lang="en-US" sz="2800" spc="-165" dirty="0">
                <a:solidFill>
                  <a:prstClr val="black"/>
                </a:solidFill>
                <a:latin typeface="Futura LT Pro Book"/>
                <a:cs typeface="Futura LT Pro Book"/>
              </a:rPr>
              <a:t>to or rejection of which affects the target’s employment status or </a:t>
            </a:r>
            <a:r>
              <a:rPr lang="en-US" sz="2800" spc="-165" dirty="0" smtClean="0">
                <a:solidFill>
                  <a:prstClr val="black"/>
                </a:solidFill>
                <a:latin typeface="Futura LT Pro Book"/>
                <a:cs typeface="Futura LT Pro Book"/>
              </a:rPr>
              <a:t>conditions</a:t>
            </a: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18596767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990600" y="317718"/>
            <a:ext cx="9250553"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Harassing behaviors</a:t>
            </a:r>
            <a:endParaRPr sz="44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
        <p:nvSpPr>
          <p:cNvPr id="9" name="object 4"/>
          <p:cNvSpPr txBox="1"/>
          <p:nvPr/>
        </p:nvSpPr>
        <p:spPr>
          <a:xfrm>
            <a:off x="990600" y="1447800"/>
            <a:ext cx="8229600" cy="5629233"/>
          </a:xfrm>
          <a:prstGeom prst="rect">
            <a:avLst/>
          </a:prstGeom>
        </p:spPr>
        <p:txBody>
          <a:bodyPr vert="horz" wrap="square" lIns="0" tIns="0" rIns="0" bIns="0" rtlCol="0">
            <a:spAutoFit/>
          </a:bodyPr>
          <a:lstStyle/>
          <a:p>
            <a:pPr marL="12700">
              <a:lnSpc>
                <a:spcPts val="3400"/>
              </a:lnSpc>
              <a:buClr>
                <a:srgbClr val="243F87"/>
              </a:buClr>
            </a:pPr>
            <a:r>
              <a:rPr lang="en-US" sz="2400" spc="-165" dirty="0">
                <a:solidFill>
                  <a:prstClr val="black"/>
                </a:solidFill>
                <a:latin typeface="Futura LT Pro Book"/>
                <a:cs typeface="Futura LT Pro Book"/>
              </a:rPr>
              <a:t>Sexual harassment can be perpetrated by a supervisor </a:t>
            </a:r>
            <a:r>
              <a:rPr lang="en-US" sz="2400" spc="-165" dirty="0" smtClean="0">
                <a:solidFill>
                  <a:prstClr val="black"/>
                </a:solidFill>
                <a:latin typeface="Futura LT Pro Book"/>
                <a:cs typeface="Futura LT Pro Book"/>
              </a:rPr>
              <a:t>toward </a:t>
            </a:r>
            <a:r>
              <a:rPr lang="en-US" sz="2400" spc="-165" dirty="0">
                <a:solidFill>
                  <a:prstClr val="black"/>
                </a:solidFill>
                <a:latin typeface="Futura LT Pro Book"/>
                <a:cs typeface="Futura LT Pro Book"/>
              </a:rPr>
              <a:t>an employee, by an employee </a:t>
            </a:r>
            <a:r>
              <a:rPr lang="en-US" sz="2400" spc="-165" dirty="0" smtClean="0">
                <a:solidFill>
                  <a:prstClr val="black"/>
                </a:solidFill>
                <a:latin typeface="Futura LT Pro Book"/>
                <a:cs typeface="Futura LT Pro Book"/>
              </a:rPr>
              <a:t>toward </a:t>
            </a:r>
            <a:r>
              <a:rPr lang="en-US" sz="2400" spc="-165" dirty="0">
                <a:solidFill>
                  <a:prstClr val="black"/>
                </a:solidFill>
                <a:latin typeface="Futura LT Pro Book"/>
                <a:cs typeface="Futura LT Pro Book"/>
              </a:rPr>
              <a:t>a supervisor, or between </a:t>
            </a:r>
            <a:r>
              <a:rPr lang="en-US" sz="2400" spc="-165" dirty="0" smtClean="0">
                <a:solidFill>
                  <a:prstClr val="black"/>
                </a:solidFill>
                <a:latin typeface="Futura LT Pro Book"/>
                <a:cs typeface="Futura LT Pro Book"/>
              </a:rPr>
              <a:t>coworkers. It </a:t>
            </a:r>
            <a:r>
              <a:rPr lang="en-US" sz="2400" spc="-165" dirty="0">
                <a:solidFill>
                  <a:prstClr val="black"/>
                </a:solidFill>
                <a:latin typeface="Futura LT Pro Book"/>
                <a:cs typeface="Futura LT Pro Book"/>
              </a:rPr>
              <a:t>does not matter whether the harasser intends to intimidate or offend anyone. What is important is the effect the behavior has on the person being harassed. Examples of harassment </a:t>
            </a:r>
            <a:r>
              <a:rPr lang="en-US" sz="2400" spc="-165" dirty="0" smtClean="0">
                <a:solidFill>
                  <a:prstClr val="black"/>
                </a:solidFill>
                <a:latin typeface="Futura LT Pro Book"/>
                <a:cs typeface="Futura LT Pro Book"/>
              </a:rPr>
              <a:t>are</a:t>
            </a:r>
            <a:r>
              <a:rPr lang="en-US" sz="2400" spc="-165" dirty="0">
                <a:solidFill>
                  <a:prstClr val="black"/>
                </a:solidFill>
                <a:latin typeface="Futura LT Pro Book"/>
                <a:cs typeface="Futura LT Pro Book"/>
              </a:rPr>
              <a:t>:</a:t>
            </a:r>
          </a:p>
          <a:p>
            <a:pPr marL="927100" lvl="1" indent="-457200">
              <a:lnSpc>
                <a:spcPts val="3400"/>
              </a:lnSpc>
              <a:buClr>
                <a:srgbClr val="243F87"/>
              </a:buClr>
              <a:buFont typeface="Arial" panose="020B0604020202020204" pitchFamily="34" charset="0"/>
              <a:buChar char="•"/>
            </a:pPr>
            <a:r>
              <a:rPr lang="en-US" sz="2400" spc="-165" dirty="0" smtClean="0">
                <a:solidFill>
                  <a:prstClr val="black"/>
                </a:solidFill>
                <a:latin typeface="Futura LT Pro Book"/>
                <a:cs typeface="Futura LT Pro Book"/>
              </a:rPr>
              <a:t>Sexual </a:t>
            </a:r>
            <a:r>
              <a:rPr lang="en-US" sz="2400" spc="-165" dirty="0">
                <a:solidFill>
                  <a:prstClr val="black"/>
                </a:solidFill>
                <a:latin typeface="Futura LT Pro Book"/>
                <a:cs typeface="Futura LT Pro Book"/>
              </a:rPr>
              <a:t>or gender-based jokes or </a:t>
            </a:r>
            <a:r>
              <a:rPr lang="en-US" sz="2400" spc="-165" dirty="0" smtClean="0">
                <a:solidFill>
                  <a:prstClr val="black"/>
                </a:solidFill>
                <a:latin typeface="Futura LT Pro Book"/>
                <a:cs typeface="Futura LT Pro Book"/>
              </a:rPr>
              <a:t>teasing</a:t>
            </a:r>
            <a:endParaRPr lang="en-US" sz="2400" spc="-165" dirty="0">
              <a:solidFill>
                <a:prstClr val="black"/>
              </a:solidFill>
              <a:latin typeface="Futura LT Pro Book"/>
              <a:cs typeface="Futura LT Pro Book"/>
            </a:endParaRPr>
          </a:p>
          <a:p>
            <a:pPr marL="927100" lvl="1" indent="-457200">
              <a:lnSpc>
                <a:spcPts val="3400"/>
              </a:lnSpc>
              <a:buClr>
                <a:srgbClr val="243F87"/>
              </a:buClr>
              <a:buFont typeface="Arial" panose="020B0604020202020204" pitchFamily="34" charset="0"/>
              <a:buChar char="•"/>
            </a:pPr>
            <a:r>
              <a:rPr lang="en-US" sz="2400" spc="-165" dirty="0">
                <a:solidFill>
                  <a:prstClr val="black"/>
                </a:solidFill>
                <a:latin typeface="Futura LT Pro Book"/>
                <a:cs typeface="Futura LT Pro Book"/>
              </a:rPr>
              <a:t>R</a:t>
            </a:r>
            <a:r>
              <a:rPr lang="en-US" sz="2400" spc="-165" dirty="0" smtClean="0">
                <a:solidFill>
                  <a:prstClr val="black"/>
                </a:solidFill>
                <a:latin typeface="Futura LT Pro Book"/>
                <a:cs typeface="Futura LT Pro Book"/>
              </a:rPr>
              <a:t>equesting </a:t>
            </a:r>
            <a:r>
              <a:rPr lang="en-US" sz="2400" spc="-165" dirty="0">
                <a:solidFill>
                  <a:prstClr val="black"/>
                </a:solidFill>
                <a:latin typeface="Futura LT Pro Book"/>
                <a:cs typeface="Futura LT Pro Book"/>
              </a:rPr>
              <a:t>sexual </a:t>
            </a:r>
            <a:r>
              <a:rPr lang="en-US" sz="2400" spc="-165" dirty="0" smtClean="0">
                <a:solidFill>
                  <a:prstClr val="black"/>
                </a:solidFill>
                <a:latin typeface="Futura LT Pro Book"/>
                <a:cs typeface="Futura LT Pro Book"/>
              </a:rPr>
              <a:t>favors</a:t>
            </a:r>
            <a:endParaRPr lang="en-US" sz="2400" spc="-165" dirty="0">
              <a:solidFill>
                <a:prstClr val="black"/>
              </a:solidFill>
              <a:latin typeface="Futura LT Pro Book"/>
              <a:cs typeface="Futura LT Pro Book"/>
            </a:endParaRPr>
          </a:p>
          <a:p>
            <a:pPr marL="927100" lvl="1" indent="-457200">
              <a:lnSpc>
                <a:spcPts val="3400"/>
              </a:lnSpc>
              <a:buClr>
                <a:srgbClr val="243F87"/>
              </a:buClr>
              <a:buFont typeface="Arial" panose="020B0604020202020204" pitchFamily="34" charset="0"/>
              <a:buChar char="•"/>
            </a:pPr>
            <a:r>
              <a:rPr lang="en-US" sz="2400" spc="-165" dirty="0" smtClean="0">
                <a:solidFill>
                  <a:prstClr val="black"/>
                </a:solidFill>
                <a:latin typeface="Futura LT Pro Book"/>
                <a:cs typeface="Futura LT Pro Book"/>
              </a:rPr>
              <a:t>Pressure </a:t>
            </a:r>
            <a:r>
              <a:rPr lang="en-US" sz="2400" spc="-165" dirty="0">
                <a:solidFill>
                  <a:prstClr val="black"/>
                </a:solidFill>
                <a:latin typeface="Futura LT Pro Book"/>
                <a:cs typeface="Futura LT Pro Book"/>
              </a:rPr>
              <a:t>for </a:t>
            </a:r>
            <a:r>
              <a:rPr lang="en-US" sz="2400" spc="-165" dirty="0" smtClean="0">
                <a:solidFill>
                  <a:prstClr val="black"/>
                </a:solidFill>
                <a:latin typeface="Futura LT Pro Book"/>
                <a:cs typeface="Futura LT Pro Book"/>
              </a:rPr>
              <a:t>dates</a:t>
            </a:r>
            <a:endParaRPr lang="en-US" sz="2400" spc="-165" dirty="0">
              <a:solidFill>
                <a:prstClr val="black"/>
              </a:solidFill>
              <a:latin typeface="Futura LT Pro Book"/>
              <a:cs typeface="Futura LT Pro Book"/>
            </a:endParaRPr>
          </a:p>
          <a:p>
            <a:pPr marL="927100" lvl="1" indent="-457200">
              <a:lnSpc>
                <a:spcPts val="3400"/>
              </a:lnSpc>
              <a:buClr>
                <a:srgbClr val="243F87"/>
              </a:buClr>
              <a:buFont typeface="Arial" panose="020B0604020202020204" pitchFamily="34" charset="0"/>
              <a:buChar char="•"/>
            </a:pPr>
            <a:r>
              <a:rPr lang="en-US" sz="2400" spc="-165" dirty="0" smtClean="0">
                <a:solidFill>
                  <a:prstClr val="black"/>
                </a:solidFill>
                <a:latin typeface="Futura LT Pro Book"/>
                <a:cs typeface="Futura LT Pro Book"/>
              </a:rPr>
              <a:t>Telling </a:t>
            </a:r>
            <a:r>
              <a:rPr lang="en-US" sz="2400" spc="-165" dirty="0">
                <a:solidFill>
                  <a:prstClr val="black"/>
                </a:solidFill>
                <a:latin typeface="Futura LT Pro Book"/>
                <a:cs typeface="Futura LT Pro Book"/>
              </a:rPr>
              <a:t>lies or spreading rumors about a person’s personal or sex </a:t>
            </a:r>
            <a:r>
              <a:rPr lang="en-US" sz="2400" spc="-165" dirty="0" smtClean="0">
                <a:solidFill>
                  <a:prstClr val="black"/>
                </a:solidFill>
                <a:latin typeface="Futura LT Pro Book"/>
                <a:cs typeface="Futura LT Pro Book"/>
              </a:rPr>
              <a:t>life</a:t>
            </a:r>
            <a:endParaRPr lang="en-US" sz="2400" spc="-165" dirty="0">
              <a:solidFill>
                <a:prstClr val="black"/>
              </a:solidFill>
              <a:latin typeface="Futura LT Pro Book"/>
              <a:cs typeface="Futura LT Pro Book"/>
            </a:endParaRPr>
          </a:p>
          <a:p>
            <a:pPr marL="927100" lvl="1" indent="-457200">
              <a:lnSpc>
                <a:spcPts val="3400"/>
              </a:lnSpc>
              <a:buClr>
                <a:srgbClr val="243F87"/>
              </a:buClr>
              <a:buFont typeface="Arial" panose="020B0604020202020204" pitchFamily="34" charset="0"/>
              <a:buChar char="•"/>
            </a:pPr>
            <a:r>
              <a:rPr lang="en-US" sz="2400" spc="-165" dirty="0">
                <a:solidFill>
                  <a:prstClr val="black"/>
                </a:solidFill>
                <a:latin typeface="Futura LT Pro Book"/>
                <a:cs typeface="Futura LT Pro Book"/>
              </a:rPr>
              <a:t>U</a:t>
            </a:r>
            <a:r>
              <a:rPr lang="en-US" sz="2400" spc="-165" dirty="0" smtClean="0">
                <a:solidFill>
                  <a:prstClr val="black"/>
                </a:solidFill>
                <a:latin typeface="Futura LT Pro Book"/>
                <a:cs typeface="Futura LT Pro Book"/>
              </a:rPr>
              <a:t>nwelcome </a:t>
            </a:r>
            <a:r>
              <a:rPr lang="en-US" sz="2400" spc="-165" dirty="0">
                <a:solidFill>
                  <a:prstClr val="black"/>
                </a:solidFill>
                <a:latin typeface="Futura LT Pro Book"/>
                <a:cs typeface="Futura LT Pro Book"/>
              </a:rPr>
              <a:t>hugging, touching, or </a:t>
            </a:r>
            <a:r>
              <a:rPr lang="en-US" sz="2400" spc="-165" dirty="0" smtClean="0">
                <a:solidFill>
                  <a:prstClr val="black"/>
                </a:solidFill>
                <a:latin typeface="Futura LT Pro Book"/>
                <a:cs typeface="Futura LT Pro Book"/>
              </a:rPr>
              <a:t>kissing</a:t>
            </a:r>
            <a:endParaRPr lang="en-US" sz="2400" spc="-165" dirty="0">
              <a:solidFill>
                <a:prstClr val="black"/>
              </a:solidFill>
              <a:latin typeface="Futura LT Pro Book"/>
              <a:cs typeface="Futura LT Pro Book"/>
            </a:endParaRPr>
          </a:p>
          <a:p>
            <a:pPr marL="927100" lvl="1" indent="-457200">
              <a:lnSpc>
                <a:spcPts val="3400"/>
              </a:lnSpc>
              <a:buClr>
                <a:srgbClr val="243F87"/>
              </a:buClr>
              <a:buFont typeface="Arial" panose="020B0604020202020204" pitchFamily="34" charset="0"/>
              <a:buChar char="•"/>
            </a:pPr>
            <a:r>
              <a:rPr lang="en-US" sz="2400" spc="-165" dirty="0" smtClean="0">
                <a:solidFill>
                  <a:prstClr val="black"/>
                </a:solidFill>
                <a:latin typeface="Futura LT Pro Book"/>
                <a:cs typeface="Futura LT Pro Book"/>
              </a:rPr>
              <a:t>Patting</a:t>
            </a:r>
            <a:r>
              <a:rPr lang="en-US" sz="2400" spc="-165" dirty="0">
                <a:solidFill>
                  <a:prstClr val="black"/>
                </a:solidFill>
                <a:latin typeface="Futura LT Pro Book"/>
                <a:cs typeface="Futura LT Pro Book"/>
              </a:rPr>
              <a:t>, stroking, grabbing, or </a:t>
            </a:r>
            <a:r>
              <a:rPr lang="en-US" sz="2400" spc="-165" dirty="0" smtClean="0">
                <a:solidFill>
                  <a:prstClr val="black"/>
                </a:solidFill>
                <a:latin typeface="Futura LT Pro Book"/>
                <a:cs typeface="Futura LT Pro Book"/>
              </a:rPr>
              <a:t>pinching</a:t>
            </a:r>
            <a:endParaRPr lang="en-US" sz="2400" spc="-165" dirty="0">
              <a:solidFill>
                <a:prstClr val="black"/>
              </a:solidFill>
              <a:latin typeface="Futura LT Pro Book"/>
              <a:cs typeface="Futura LT Pro Book"/>
            </a:endParaRPr>
          </a:p>
          <a:p>
            <a:pPr marL="927100" lvl="1" indent="-457200">
              <a:lnSpc>
                <a:spcPts val="3400"/>
              </a:lnSpc>
              <a:buClr>
                <a:srgbClr val="243F87"/>
              </a:buClr>
              <a:buFont typeface="Arial" panose="020B0604020202020204" pitchFamily="34" charset="0"/>
              <a:buChar char="•"/>
            </a:pPr>
            <a:r>
              <a:rPr lang="en-US" sz="2400" spc="-165" dirty="0" smtClean="0">
                <a:solidFill>
                  <a:prstClr val="black"/>
                </a:solidFill>
                <a:latin typeface="Futura LT Pro Book"/>
                <a:cs typeface="Futura LT Pro Book"/>
              </a:rPr>
              <a:t>Forced </a:t>
            </a:r>
            <a:r>
              <a:rPr lang="en-US" sz="2400" spc="-165" dirty="0">
                <a:solidFill>
                  <a:prstClr val="black"/>
                </a:solidFill>
                <a:latin typeface="Futura LT Pro Book"/>
                <a:cs typeface="Futura LT Pro Book"/>
              </a:rPr>
              <a:t>fondling, rape, or attempted </a:t>
            </a:r>
            <a:r>
              <a:rPr lang="en-US" sz="2400" spc="-165" dirty="0" smtClean="0">
                <a:solidFill>
                  <a:prstClr val="black"/>
                </a:solidFill>
                <a:latin typeface="Futura LT Pro Book"/>
                <a:cs typeface="Futura LT Pro Book"/>
              </a:rPr>
              <a:t>rape</a:t>
            </a:r>
            <a:endParaRPr lang="en-US" sz="2400" spc="-165" dirty="0">
              <a:solidFill>
                <a:prstClr val="black"/>
              </a:solidFill>
              <a:latin typeface="Futura LT Pro Book"/>
              <a:cs typeface="Futura LT Pro Book"/>
            </a:endParaRPr>
          </a:p>
        </p:txBody>
      </p:sp>
    </p:spTree>
    <p:extLst>
      <p:ext uri="{BB962C8B-B14F-4D97-AF65-F5344CB8AC3E}">
        <p14:creationId xmlns:p14="http://schemas.microsoft.com/office/powerpoint/2010/main" val="11288373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p>
        </p:txBody>
      </p:sp>
      <p:sp>
        <p:nvSpPr>
          <p:cNvPr id="4" name="object 4"/>
          <p:cNvSpPr/>
          <p:nvPr/>
        </p:nvSpPr>
        <p:spPr>
          <a:xfrm>
            <a:off x="761" y="1311630"/>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a:solidFill>
                <a:srgbClr val="243F87"/>
              </a:solidFill>
            </a:endParaRPr>
          </a:p>
        </p:txBody>
      </p:sp>
      <p:sp>
        <p:nvSpPr>
          <p:cNvPr id="7" name="object 7"/>
          <p:cNvSpPr txBox="1"/>
          <p:nvPr/>
        </p:nvSpPr>
        <p:spPr>
          <a:xfrm>
            <a:off x="1039962" y="1397616"/>
            <a:ext cx="7480300" cy="762260"/>
          </a:xfrm>
          <a:prstGeom prst="rect">
            <a:avLst/>
          </a:prstGeom>
        </p:spPr>
        <p:txBody>
          <a:bodyPr vert="horz" wrap="square" lIns="0" tIns="0" rIns="0" bIns="0" rtlCol="0">
            <a:spAutoFit/>
          </a:bodyPr>
          <a:lstStyle/>
          <a:p>
            <a:pPr marL="12700">
              <a:lnSpc>
                <a:spcPts val="6495"/>
              </a:lnSpc>
            </a:pPr>
            <a:endParaRPr sz="4400" dirty="0">
              <a:latin typeface="Futura LT Pro Book" panose="020B0502020204020303" pitchFamily="34" charset="0"/>
              <a:cs typeface="Gill Sans MT"/>
            </a:endParaRPr>
          </a:p>
        </p:txBody>
      </p:sp>
      <p:grpSp>
        <p:nvGrpSpPr>
          <p:cNvPr id="11" name="Group 10"/>
          <p:cNvGrpSpPr/>
          <p:nvPr/>
        </p:nvGrpSpPr>
        <p:grpSpPr>
          <a:xfrm>
            <a:off x="5334000" y="6809099"/>
            <a:ext cx="4266629" cy="718310"/>
            <a:chOff x="2362771" y="6712101"/>
            <a:chExt cx="5056591" cy="851304"/>
          </a:xfrm>
        </p:grpSpPr>
        <p:sp>
          <p:nvSpPr>
            <p:cNvPr id="3" name="object 3"/>
            <p:cNvSpPr/>
            <p:nvPr/>
          </p:nvSpPr>
          <p:spPr>
            <a:xfrm>
              <a:off x="6534012" y="6712101"/>
              <a:ext cx="885350" cy="851304"/>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728730" y="6807834"/>
              <a:ext cx="1059992" cy="661828"/>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2362771" y="6855256"/>
              <a:ext cx="1893912" cy="636778"/>
            </a:xfrm>
            <a:prstGeom prst="rect">
              <a:avLst/>
            </a:prstGeom>
            <a:blipFill>
              <a:blip r:embed="rId5" cstate="print"/>
              <a:stretch>
                <a:fillRect/>
              </a:stretch>
            </a:blipFill>
          </p:spPr>
          <p:txBody>
            <a:bodyPr wrap="square" lIns="0" tIns="0" rIns="0" bIns="0" rtlCol="0"/>
            <a:lstStyle/>
            <a:p>
              <a:endParaRPr/>
            </a:p>
          </p:txBody>
        </p:sp>
      </p:grpSp>
      <p:sp>
        <p:nvSpPr>
          <p:cNvPr id="10" name="TextBox 9"/>
          <p:cNvSpPr txBox="1"/>
          <p:nvPr/>
        </p:nvSpPr>
        <p:spPr>
          <a:xfrm>
            <a:off x="838200" y="1981200"/>
            <a:ext cx="8305800" cy="3693319"/>
          </a:xfrm>
          <a:prstGeom prst="rect">
            <a:avLst/>
          </a:prstGeom>
          <a:noFill/>
        </p:spPr>
        <p:txBody>
          <a:bodyPr wrap="square" rtlCol="0">
            <a:spAutoFit/>
          </a:bodyPr>
          <a:lstStyle/>
          <a:p>
            <a:r>
              <a:rPr lang="en-US" sz="2200" spc="-20" dirty="0">
                <a:solidFill>
                  <a:srgbClr val="FFFFFF"/>
                </a:solidFill>
                <a:latin typeface="Futura LT Pro Book"/>
                <a:cs typeface="Futura LT Pro Book"/>
              </a:rPr>
              <a:t>This presentation was produced with the support of </a:t>
            </a:r>
            <a:r>
              <a:rPr lang="en-US" sz="2200" spc="-15" dirty="0">
                <a:solidFill>
                  <a:srgbClr val="FFFFFF"/>
                </a:solidFill>
                <a:latin typeface="Futura LT Pro Book"/>
                <a:cs typeface="Futura LT Pro Book"/>
              </a:rPr>
              <a:t>the</a:t>
            </a:r>
            <a:r>
              <a:rPr lang="en-US" sz="2200" spc="-30" dirty="0">
                <a:solidFill>
                  <a:srgbClr val="FFFFFF"/>
                </a:solidFill>
                <a:latin typeface="Futura LT Pro Book"/>
                <a:cs typeface="Futura LT Pro Book"/>
              </a:rPr>
              <a:t> </a:t>
            </a:r>
            <a:r>
              <a:rPr lang="en-US" sz="2200" spc="-80" dirty="0">
                <a:solidFill>
                  <a:srgbClr val="FFFFFF"/>
                </a:solidFill>
                <a:latin typeface="Futura LT Pro Book"/>
                <a:cs typeface="Futura LT Pro Book"/>
              </a:rPr>
              <a:t>U</a:t>
            </a:r>
            <a:r>
              <a:rPr lang="en-US" sz="2200" spc="-10" dirty="0">
                <a:solidFill>
                  <a:srgbClr val="FFFFFF"/>
                </a:solidFill>
                <a:latin typeface="Futura LT Pro Book"/>
                <a:cs typeface="Futura LT Pro Book"/>
              </a:rPr>
              <a:t>.S.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Agency</a:t>
            </a:r>
            <a:r>
              <a:rPr lang="en-US" sz="2200" spc="-10" dirty="0">
                <a:solidFill>
                  <a:srgbClr val="FFFFFF"/>
                </a:solidFill>
                <a:latin typeface="Futura LT Pro Book"/>
                <a:cs typeface="Futura LT Pro Book"/>
              </a:rPr>
              <a:t> for</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national</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Development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(USAID) under</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ms </a:t>
            </a:r>
            <a:r>
              <a:rPr lang="en-US" sz="2200" spc="-10" dirty="0">
                <a:solidFill>
                  <a:srgbClr val="FFFFFF"/>
                </a:solidFill>
                <a:latin typeface="Futura LT Pro Book"/>
                <a:cs typeface="Futura LT Pro Book"/>
              </a:rPr>
              <a:t>of MEASURE Evaluation </a:t>
            </a:r>
            <a:r>
              <a:rPr lang="en-US" sz="2200" spc="-50" dirty="0">
                <a:solidFill>
                  <a:srgbClr val="FFFFFF"/>
                </a:solidFill>
                <a:latin typeface="Futura LT Pro Book"/>
                <a:cs typeface="Futura LT Pro Book"/>
              </a:rPr>
              <a:t>c</a:t>
            </a:r>
            <a:r>
              <a:rPr lang="en-US" sz="2200" spc="-15" dirty="0">
                <a:solidFill>
                  <a:srgbClr val="FFFFFF"/>
                </a:solidFill>
                <a:latin typeface="Futura LT Pro Book"/>
                <a:cs typeface="Futura LT Pro Book"/>
              </a:rPr>
              <a:t>oope</a:t>
            </a:r>
            <a:r>
              <a:rPr lang="en-US" sz="2200" spc="-40" dirty="0">
                <a:solidFill>
                  <a:srgbClr val="FFFFFF"/>
                </a:solidFill>
                <a:latin typeface="Futura LT Pro Book"/>
                <a:cs typeface="Futura LT Pro Book"/>
              </a:rPr>
              <a:t>r</a:t>
            </a:r>
            <a:r>
              <a:rPr lang="en-US" sz="2200" spc="-10" dirty="0">
                <a:solidFill>
                  <a:srgbClr val="FFFFFF"/>
                </a:solidFill>
                <a:latin typeface="Futura LT Pro Book"/>
                <a:cs typeface="Futura LT Pro Book"/>
              </a:rPr>
              <a:t>ative</a:t>
            </a:r>
            <a:r>
              <a:rPr lang="en-US" sz="2200" spc="-5" dirty="0">
                <a:solidFill>
                  <a:srgbClr val="FFFFFF"/>
                </a:solidFill>
                <a:latin typeface="Futura LT Pro Book"/>
                <a:cs typeface="Futura LT Pro Book"/>
              </a:rPr>
              <a:t> </a:t>
            </a:r>
            <a:r>
              <a:rPr lang="en-US" sz="2200" spc="-20" dirty="0">
                <a:solidFill>
                  <a:srgbClr val="FFFFFF"/>
                </a:solidFill>
                <a:latin typeface="Futura LT Pro Book"/>
                <a:cs typeface="Futura LT Pro Book"/>
              </a:rPr>
              <a:t>ag</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eement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AID-</a:t>
            </a:r>
            <a:r>
              <a:rPr lang="en-US" sz="2200" spc="-55" dirty="0">
                <a:solidFill>
                  <a:srgbClr val="FFFFFF"/>
                </a:solidFill>
                <a:latin typeface="Futura LT Pro Book"/>
                <a:cs typeface="Futura LT Pro Book"/>
              </a:rPr>
              <a:t>O</a:t>
            </a:r>
            <a:r>
              <a:rPr lang="en-US" sz="2200" spc="-15" dirty="0">
                <a:solidFill>
                  <a:srgbClr val="FFFFFF"/>
                </a:solidFill>
                <a:latin typeface="Futura LT Pro Book"/>
                <a:cs typeface="Futura LT Pro Book"/>
              </a:rPr>
              <a:t>AA-</a:t>
            </a:r>
            <a:r>
              <a:rPr lang="en-US" sz="2200" spc="-100" dirty="0">
                <a:solidFill>
                  <a:srgbClr val="FFFFFF"/>
                </a:solidFill>
                <a:latin typeface="Futura LT Pro Book"/>
                <a:cs typeface="Futura LT Pro Book"/>
              </a:rPr>
              <a:t>L</a:t>
            </a:r>
            <a:r>
              <a:rPr lang="en-US" sz="2200" spc="-15" dirty="0">
                <a:solidFill>
                  <a:srgbClr val="FFFFFF"/>
                </a:solidFill>
                <a:latin typeface="Futura LT Pro Book"/>
                <a:cs typeface="Futura LT Pro Book"/>
              </a:rPr>
              <a:t>-14-00004</a:t>
            </a:r>
            <a:r>
              <a:rPr lang="en-US" sz="2200" spc="-5" dirty="0">
                <a:solidFill>
                  <a:srgbClr val="FFFFFF"/>
                </a:solidFill>
                <a:latin typeface="Futura LT Pro Book"/>
                <a:cs typeface="Futura LT Pro Book"/>
              </a:rPr>
              <a:t>. MEASURE Evaluation is </a:t>
            </a:r>
            <a:r>
              <a:rPr lang="en-US" sz="2200" spc="-15" dirty="0">
                <a:solidFill>
                  <a:srgbClr val="FFFFFF"/>
                </a:solidFill>
                <a:latin typeface="Futura LT Pro Book"/>
                <a:cs typeface="Futura LT Pro Book"/>
              </a:rPr>
              <a:t>implemented</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by</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a:t>
            </a:r>
            <a:r>
              <a:rPr lang="en-US" sz="2200" spc="-60" dirty="0">
                <a:solidFill>
                  <a:srgbClr val="FFFFFF"/>
                </a:solidFill>
                <a:latin typeface="Futura LT Pro Book"/>
                <a:cs typeface="Futura LT Pro Book"/>
              </a:rPr>
              <a:t> </a:t>
            </a:r>
            <a:r>
              <a:rPr lang="en-US" sz="2200" spc="-20" dirty="0">
                <a:solidFill>
                  <a:srgbClr val="FFFFFF"/>
                </a:solidFill>
                <a:latin typeface="Futura LT Pro Book"/>
                <a:cs typeface="Futura LT Pro Book"/>
              </a:rPr>
              <a:t>Ca</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olina</a:t>
            </a:r>
            <a:r>
              <a:rPr lang="en-US" sz="2200" spc="-5" dirty="0">
                <a:solidFill>
                  <a:srgbClr val="FFFFFF"/>
                </a:solidFill>
                <a:latin typeface="Futura LT Pro Book"/>
                <a:cs typeface="Futura LT Pro Book"/>
              </a:rPr>
              <a:t> </a:t>
            </a:r>
            <a:r>
              <a:rPr lang="en-US" sz="2200" spc="-120" dirty="0">
                <a:solidFill>
                  <a:srgbClr val="FFFFFF"/>
                </a:solidFill>
                <a:latin typeface="Futura LT Pro Book"/>
                <a:cs typeface="Futura LT Pro Book"/>
              </a:rPr>
              <a:t>P</a:t>
            </a:r>
            <a:r>
              <a:rPr lang="en-US" sz="2200" spc="-15" dirty="0">
                <a:solidFill>
                  <a:srgbClr val="FFFFFF"/>
                </a:solidFill>
                <a:latin typeface="Futura LT Pro Book"/>
                <a:cs typeface="Futura LT Pro Book"/>
              </a:rPr>
              <a:t>opulation</a:t>
            </a:r>
            <a:r>
              <a:rPr lang="en-US" sz="2200" spc="-60" dirty="0">
                <a:solidFill>
                  <a:srgbClr val="FFFFFF"/>
                </a:solidFill>
                <a:latin typeface="Futura LT Pro Book"/>
                <a:cs typeface="Futura LT Pro Book"/>
              </a:rPr>
              <a:t> </a:t>
            </a:r>
            <a:r>
              <a:rPr lang="en-US" sz="2200" spc="-50" dirty="0">
                <a:solidFill>
                  <a:srgbClr val="FFFFFF"/>
                </a:solidFill>
                <a:latin typeface="Futura LT Pro Book"/>
                <a:cs typeface="Futura LT Pro Book"/>
              </a:rPr>
              <a:t>C</a:t>
            </a:r>
            <a:r>
              <a:rPr lang="en-US" sz="2200" spc="-15" dirty="0">
                <a:solidFill>
                  <a:srgbClr val="FFFFFF"/>
                </a:solidFill>
                <a:latin typeface="Futura LT Pro Book"/>
                <a:cs typeface="Futura LT Pro Book"/>
              </a:rPr>
              <a:t>ente</a:t>
            </a:r>
            <a:r>
              <a:rPr lang="en-US" sz="2200" spc="-250" dirty="0">
                <a:solidFill>
                  <a:srgbClr val="FFFFFF"/>
                </a:solidFill>
                <a:latin typeface="Futura LT Pro Book"/>
                <a:cs typeface="Futura LT Pro Book"/>
              </a:rPr>
              <a:t>r</a:t>
            </a:r>
            <a:r>
              <a:rPr lang="en-US" sz="2200" spc="-10" dirty="0">
                <a:solidFill>
                  <a:srgbClr val="FFFFFF"/>
                </a:solidFill>
                <a:latin typeface="Futura LT Pro Book"/>
                <a:cs typeface="Futura LT Pro Book"/>
              </a:rPr>
              <a:t>,</a:t>
            </a:r>
            <a:r>
              <a:rPr lang="en-US" sz="2200" spc="-30" dirty="0">
                <a:solidFill>
                  <a:srgbClr val="FFFFFF"/>
                </a:solidFill>
                <a:latin typeface="Futura LT Pro Book"/>
                <a:cs typeface="Futura LT Pro Book"/>
              </a:rPr>
              <a:t> </a:t>
            </a:r>
            <a:r>
              <a:rPr lang="en-US" sz="2200" spc="-10" dirty="0">
                <a:solidFill>
                  <a:srgbClr val="FFFFFF"/>
                </a:solidFill>
                <a:latin typeface="Futura LT Pro Book"/>
                <a:cs typeface="Futura LT Pro Book"/>
              </a:rPr>
              <a:t>University of</a:t>
            </a:r>
            <a:r>
              <a:rPr lang="en-US" sz="2200" spc="-5" dirty="0">
                <a:solidFill>
                  <a:srgbClr val="FFFFFF"/>
                </a:solidFill>
                <a:latin typeface="Futura LT Pro Book"/>
                <a:cs typeface="Futura LT Pro Book"/>
              </a:rPr>
              <a:t> </a:t>
            </a:r>
            <a:r>
              <a:rPr lang="en-US" sz="2200" spc="-20" dirty="0">
                <a:solidFill>
                  <a:srgbClr val="FFFFFF"/>
                </a:solidFill>
                <a:latin typeface="Futura LT Pro Book"/>
                <a:cs typeface="Futura LT Pro Book"/>
              </a:rPr>
              <a:t>No</a:t>
            </a:r>
            <a:r>
              <a:rPr lang="en-US" sz="2200" spc="30" dirty="0">
                <a:solidFill>
                  <a:srgbClr val="FFFFFF"/>
                </a:solidFill>
                <a:latin typeface="Futura LT Pro Book"/>
                <a:cs typeface="Futura LT Pro Book"/>
              </a:rPr>
              <a:t>r</a:t>
            </a:r>
            <a:r>
              <a:rPr lang="en-US" sz="2200" spc="-10" dirty="0">
                <a:solidFill>
                  <a:srgbClr val="FFFFFF"/>
                </a:solidFill>
                <a:latin typeface="Futura LT Pro Book"/>
                <a:cs typeface="Futura LT Pro Book"/>
              </a:rPr>
              <a:t>th</a:t>
            </a:r>
            <a:r>
              <a:rPr lang="en-US" sz="2200" spc="-60" dirty="0">
                <a:solidFill>
                  <a:srgbClr val="FFFFFF"/>
                </a:solidFill>
                <a:latin typeface="Futura LT Pro Book"/>
                <a:cs typeface="Futura LT Pro Book"/>
              </a:rPr>
              <a:t> </a:t>
            </a:r>
            <a:r>
              <a:rPr lang="en-US" sz="2200" spc="-20" dirty="0">
                <a:solidFill>
                  <a:srgbClr val="FFFFFF"/>
                </a:solidFill>
                <a:latin typeface="Futura LT Pro Book"/>
                <a:cs typeface="Futura LT Pro Book"/>
              </a:rPr>
              <a:t>Ca</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olina</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at</a:t>
            </a:r>
            <a:r>
              <a:rPr lang="en-US" sz="2200" spc="-60" dirty="0">
                <a:solidFill>
                  <a:srgbClr val="FFFFFF"/>
                </a:solidFill>
                <a:latin typeface="Futura LT Pro Book"/>
                <a:cs typeface="Futura LT Pro Book"/>
              </a:rPr>
              <a:t> </a:t>
            </a:r>
            <a:r>
              <a:rPr lang="en-US" sz="2200" spc="-15" dirty="0">
                <a:solidFill>
                  <a:srgbClr val="FFFFFF"/>
                </a:solidFill>
                <a:latin typeface="Futura LT Pro Book"/>
                <a:cs typeface="Futura LT Pro Book"/>
              </a:rPr>
              <a:t>Chapel</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Hill</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pa</a:t>
            </a:r>
            <a:r>
              <a:rPr lang="en-US" sz="2200" spc="30" dirty="0">
                <a:solidFill>
                  <a:srgbClr val="FFFFFF"/>
                </a:solidFill>
                <a:latin typeface="Futura LT Pro Book"/>
                <a:cs typeface="Futura LT Pro Book"/>
              </a:rPr>
              <a:t>r</a:t>
            </a:r>
            <a:r>
              <a:rPr lang="en-US" sz="2200" spc="-15" dirty="0">
                <a:solidFill>
                  <a:srgbClr val="FFFFFF"/>
                </a:solidFill>
                <a:latin typeface="Futura LT Pro Book"/>
                <a:cs typeface="Futura LT Pro Book"/>
              </a:rPr>
              <a:t>tnership</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with</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ICF</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national,</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John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Sno</a:t>
            </a:r>
            <a:r>
              <a:rPr lang="en-US" sz="2200" spc="-165" dirty="0">
                <a:solidFill>
                  <a:srgbClr val="FFFFFF"/>
                </a:solidFill>
                <a:latin typeface="Futura LT Pro Book"/>
                <a:cs typeface="Futura LT Pro Book"/>
              </a:rPr>
              <a:t>w</a:t>
            </a:r>
            <a:r>
              <a:rPr lang="en-US" sz="2200" spc="-10" dirty="0">
                <a:solidFill>
                  <a:srgbClr val="FFFFFF"/>
                </a:solidFill>
                <a:latin typeface="Futura LT Pro Book"/>
                <a:cs typeface="Futura LT Pro Book"/>
              </a:rPr>
              <a:t>,</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Inc.,</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Management Scien</a:t>
            </a:r>
            <a:r>
              <a:rPr lang="en-US" sz="2200" spc="-45" dirty="0">
                <a:solidFill>
                  <a:srgbClr val="FFFFFF"/>
                </a:solidFill>
                <a:latin typeface="Futura LT Pro Book"/>
                <a:cs typeface="Futura LT Pro Book"/>
              </a:rPr>
              <a:t>c</a:t>
            </a:r>
            <a:r>
              <a:rPr lang="en-US" sz="2200" spc="-15" dirty="0">
                <a:solidFill>
                  <a:srgbClr val="FFFFFF"/>
                </a:solidFill>
                <a:latin typeface="Futura LT Pro Book"/>
                <a:cs typeface="Futura LT Pro Book"/>
              </a:rPr>
              <a:t>es</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for</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Health,</a:t>
            </a:r>
            <a:r>
              <a:rPr lang="en-US" sz="2200" spc="-5" dirty="0">
                <a:solidFill>
                  <a:srgbClr val="FFFFFF"/>
                </a:solidFill>
                <a:latin typeface="Futura LT Pro Book"/>
                <a:cs typeface="Futura LT Pro Book"/>
              </a:rPr>
              <a:t> </a:t>
            </a:r>
            <a:r>
              <a:rPr lang="en-US" sz="2200" spc="-105" dirty="0">
                <a:solidFill>
                  <a:srgbClr val="FFFFFF"/>
                </a:solidFill>
                <a:latin typeface="Futura LT Pro Book"/>
                <a:cs typeface="Futura LT Pro Book"/>
              </a:rPr>
              <a:t>Palladium</a:t>
            </a:r>
            <a:r>
              <a:rPr lang="en-US" sz="2200" spc="-10" dirty="0">
                <a:solidFill>
                  <a:srgbClr val="FFFFFF"/>
                </a:solidFill>
                <a:latin typeface="Futura LT Pro Book"/>
                <a:cs typeface="Futura LT Pro Book"/>
              </a:rPr>
              <a: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and</a:t>
            </a:r>
            <a:r>
              <a:rPr lang="en-US" sz="2200" spc="-75" dirty="0">
                <a:solidFill>
                  <a:srgbClr val="FFFFFF"/>
                </a:solidFill>
                <a:latin typeface="Futura LT Pro Book"/>
                <a:cs typeface="Futura LT Pro Book"/>
              </a:rPr>
              <a:t> </a:t>
            </a:r>
            <a:r>
              <a:rPr lang="en-US" sz="2200" spc="-254" dirty="0">
                <a:solidFill>
                  <a:srgbClr val="FFFFFF"/>
                </a:solidFill>
                <a:latin typeface="Futura LT Pro Book"/>
                <a:cs typeface="Futura LT Pro Book"/>
              </a:rPr>
              <a:t>T</a:t>
            </a:r>
            <a:r>
              <a:rPr lang="en-US" sz="2200" spc="-15" dirty="0">
                <a:solidFill>
                  <a:srgbClr val="FFFFFF"/>
                </a:solidFill>
                <a:latin typeface="Futura LT Pro Book"/>
                <a:cs typeface="Futura LT Pro Book"/>
              </a:rPr>
              <a:t>ulane</a:t>
            </a:r>
            <a:r>
              <a:rPr lang="en-US" sz="2200" spc="-30" dirty="0">
                <a:solidFill>
                  <a:srgbClr val="FFFFFF"/>
                </a:solidFill>
                <a:latin typeface="Futura LT Pro Book"/>
                <a:cs typeface="Futura LT Pro Book"/>
              </a:rPr>
              <a:t> </a:t>
            </a:r>
            <a:r>
              <a:rPr lang="en-US" sz="2200" spc="-10" dirty="0">
                <a:solidFill>
                  <a:srgbClr val="FFFFFF"/>
                </a:solidFill>
                <a:latin typeface="Futura LT Pro Book"/>
                <a:cs typeface="Futura LT Pro Book"/>
              </a:rPr>
              <a:t>University.</a:t>
            </a:r>
            <a:r>
              <a:rPr lang="en-US" sz="2200" spc="-75" dirty="0">
                <a:solidFill>
                  <a:srgbClr val="FFFFFF"/>
                </a:solidFill>
                <a:latin typeface="Futura LT Pro Book"/>
                <a:cs typeface="Futura LT Pro Book"/>
              </a:rPr>
              <a:t> </a:t>
            </a:r>
            <a:r>
              <a:rPr lang="en-US" sz="2200" spc="-60" dirty="0">
                <a:solidFill>
                  <a:srgbClr val="FFFFFF"/>
                </a:solidFill>
                <a:latin typeface="Futura LT Pro Book"/>
                <a:cs typeface="Futura LT Pro Book"/>
              </a:rPr>
              <a:t>T</a:t>
            </a:r>
            <a:r>
              <a:rPr lang="en-US" sz="2200" spc="-15" dirty="0">
                <a:solidFill>
                  <a:srgbClr val="FFFFFF"/>
                </a:solidFill>
                <a:latin typeface="Futura LT Pro Book"/>
                <a:cs typeface="Futura LT Pro Book"/>
              </a:rPr>
              <a:t>he</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views</a:t>
            </a:r>
            <a:r>
              <a:rPr lang="en-US" sz="2200" spc="-10" dirty="0">
                <a:solidFill>
                  <a:srgbClr val="FFFFFF"/>
                </a:solidFill>
                <a:latin typeface="Futura LT Pro Book"/>
                <a:cs typeface="Futura LT Pro Book"/>
              </a:rPr>
              <a:t> </a:t>
            </a:r>
            <a:r>
              <a:rPr lang="en-US" sz="2200" spc="-30" dirty="0">
                <a:solidFill>
                  <a:srgbClr val="FFFFFF"/>
                </a:solidFill>
                <a:latin typeface="Futura LT Pro Book"/>
                <a:cs typeface="Futura LT Pro Book"/>
              </a:rPr>
              <a:t>e</a:t>
            </a:r>
            <a:r>
              <a:rPr lang="en-US" sz="2200" spc="-15" dirty="0">
                <a:solidFill>
                  <a:srgbClr val="FFFFFF"/>
                </a:solidFill>
                <a:latin typeface="Futura LT Pro Book"/>
                <a:cs typeface="Futura LT Pro Book"/>
              </a:rPr>
              <a:t>xp</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essed</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this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p</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esentation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do</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not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ne</a:t>
            </a:r>
            <a:r>
              <a:rPr lang="en-US" sz="2200" spc="-45" dirty="0">
                <a:solidFill>
                  <a:srgbClr val="FFFFFF"/>
                </a:solidFill>
                <a:latin typeface="Futura LT Pro Book"/>
                <a:cs typeface="Futura LT Pro Book"/>
              </a:rPr>
              <a:t>c</a:t>
            </a:r>
            <a:r>
              <a:rPr lang="en-US" sz="2200" spc="-10" dirty="0">
                <a:solidFill>
                  <a:srgbClr val="FFFFFF"/>
                </a:solidFill>
                <a:latin typeface="Futura LT Pro Book"/>
                <a:cs typeface="Futura LT Pro Book"/>
              </a:rPr>
              <a:t>essarily</a:t>
            </a:r>
            <a:r>
              <a:rPr lang="en-US" sz="2200" spc="-5" dirty="0">
                <a:solidFill>
                  <a:srgbClr val="FFFFFF"/>
                </a:solidFill>
                <a:latin typeface="Futura LT Pro Book"/>
                <a:cs typeface="Futura LT Pro Book"/>
              </a:rPr>
              <a:t> </a:t>
            </a:r>
            <a:r>
              <a:rPr lang="en-US" sz="2200" spc="-55" dirty="0">
                <a:solidFill>
                  <a:srgbClr val="FFFFFF"/>
                </a:solidFill>
                <a:latin typeface="Futura LT Pro Book"/>
                <a:cs typeface="Futura LT Pro Book"/>
              </a:rPr>
              <a:t>r</a:t>
            </a:r>
            <a:r>
              <a:rPr lang="en-US" sz="2200" spc="-10" dirty="0">
                <a:solidFill>
                  <a:srgbClr val="FFFFFF"/>
                </a:solidFill>
                <a:latin typeface="Futura LT Pro Book"/>
                <a:cs typeface="Futura LT Pro Book"/>
              </a:rPr>
              <a:t>eflect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 views </a:t>
            </a:r>
            <a:r>
              <a:rPr lang="en-US" sz="2200" spc="-10" dirty="0">
                <a:solidFill>
                  <a:srgbClr val="FFFFFF"/>
                </a:solidFill>
                <a:latin typeface="Futura LT Pro Book"/>
                <a:cs typeface="Futura LT Pro Book"/>
              </a:rPr>
              <a:t>of</a:t>
            </a:r>
            <a:r>
              <a:rPr lang="en-US" sz="2200" spc="-30" dirty="0">
                <a:solidFill>
                  <a:srgbClr val="FFFFFF"/>
                </a:solidFill>
                <a:latin typeface="Futura LT Pro Book"/>
                <a:cs typeface="Futura LT Pro Book"/>
              </a:rPr>
              <a:t> </a:t>
            </a:r>
            <a:r>
              <a:rPr lang="en-US" sz="2200" spc="-15" dirty="0">
                <a:solidFill>
                  <a:srgbClr val="FFFFFF"/>
                </a:solidFill>
                <a:latin typeface="Futura LT Pro Book"/>
                <a:cs typeface="Futura LT Pro Book"/>
              </a:rPr>
              <a:t>USAID or</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a:t>
            </a:r>
            <a:r>
              <a:rPr lang="en-US" sz="2200" spc="-30" dirty="0">
                <a:solidFill>
                  <a:srgbClr val="FFFFFF"/>
                </a:solidFill>
                <a:latin typeface="Futura LT Pro Book"/>
                <a:cs typeface="Futura LT Pro Book"/>
              </a:rPr>
              <a:t> </a:t>
            </a:r>
            <a:r>
              <a:rPr lang="en-US" sz="2200" spc="-15" dirty="0">
                <a:solidFill>
                  <a:srgbClr val="FFFFFF"/>
                </a:solidFill>
                <a:latin typeface="Futura LT Pro Book"/>
                <a:cs typeface="Futura LT Pro Book"/>
              </a:rPr>
              <a:t>United</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States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gove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nment.</a:t>
            </a:r>
            <a:endParaRPr lang="en-US" sz="2200" dirty="0">
              <a:latin typeface="Futura LT Pro Book"/>
              <a:cs typeface="Futura LT Pro Book"/>
            </a:endParaRPr>
          </a:p>
          <a:p>
            <a:endParaRPr lang="en-US" dirty="0" smtClean="0"/>
          </a:p>
          <a:p>
            <a:r>
              <a:rPr lang="en-US" sz="2000" b="1" dirty="0" smtClean="0">
                <a:solidFill>
                  <a:schemeClr val="bg1"/>
                </a:solidFill>
                <a:latin typeface="Futura LT Pro Book" panose="020B0502020204020303" pitchFamily="34" charset="0"/>
              </a:rPr>
              <a:t>www.measureevaluation.org</a:t>
            </a:r>
            <a:endParaRPr lang="en-US" sz="2000" b="1" dirty="0">
              <a:solidFill>
                <a:schemeClr val="bg1"/>
              </a:solidFill>
              <a:latin typeface="Futura LT Pro Book" panose="020B0502020204020303" pitchFamily="34" charset="0"/>
            </a:endParaRPr>
          </a:p>
        </p:txBody>
      </p:sp>
    </p:spTree>
    <p:extLst>
      <p:ext uri="{BB962C8B-B14F-4D97-AF65-F5344CB8AC3E}">
        <p14:creationId xmlns:p14="http://schemas.microsoft.com/office/powerpoint/2010/main" val="17593580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p>
        </p:txBody>
      </p:sp>
      <p:sp>
        <p:nvSpPr>
          <p:cNvPr id="6" name="object 6"/>
          <p:cNvSpPr txBox="1"/>
          <p:nvPr/>
        </p:nvSpPr>
        <p:spPr>
          <a:xfrm>
            <a:off x="685800" y="202301"/>
            <a:ext cx="6943090" cy="677108"/>
          </a:xfrm>
          <a:prstGeom prst="rect">
            <a:avLst/>
          </a:prstGeom>
        </p:spPr>
        <p:txBody>
          <a:bodyPr vert="horz" wrap="square" lIns="0" tIns="0" rIns="0" bIns="0" rtlCol="0">
            <a:spAutoFit/>
          </a:bodyPr>
          <a:lstStyle/>
          <a:p>
            <a:pPr marL="12700">
              <a:lnSpc>
                <a:spcPct val="100000"/>
              </a:lnSpc>
            </a:pPr>
            <a:r>
              <a:rPr lang="en-US" sz="4400" b="1" spc="-240" dirty="0" smtClean="0">
                <a:solidFill>
                  <a:srgbClr val="0E256A"/>
                </a:solidFill>
                <a:latin typeface="Futura LT Pro Book"/>
                <a:cs typeface="Futura LT Pro Book"/>
              </a:rPr>
              <a:t>Optional Module 1</a:t>
            </a:r>
            <a:endParaRPr sz="4400" b="1" dirty="0">
              <a:solidFill>
                <a:srgbClr val="0E256A"/>
              </a:solidFill>
              <a:latin typeface="Futura LT Pro Book"/>
              <a:cs typeface="Futura LT Pro Book"/>
            </a:endParaRPr>
          </a:p>
        </p:txBody>
      </p:sp>
      <p:sp>
        <p:nvSpPr>
          <p:cNvPr id="7" name="object 7"/>
          <p:cNvSpPr txBox="1"/>
          <p:nvPr/>
        </p:nvSpPr>
        <p:spPr>
          <a:xfrm>
            <a:off x="824781" y="2133600"/>
            <a:ext cx="8408838" cy="753604"/>
          </a:xfrm>
          <a:prstGeom prst="rect">
            <a:avLst/>
          </a:prstGeom>
        </p:spPr>
        <p:txBody>
          <a:bodyPr vert="horz" wrap="square" lIns="0" tIns="0" rIns="0" bIns="0" rtlCol="0">
            <a:spAutoFit/>
          </a:bodyPr>
          <a:lstStyle/>
          <a:p>
            <a:pPr marL="12700">
              <a:lnSpc>
                <a:spcPts val="6495"/>
              </a:lnSpc>
            </a:pPr>
            <a:r>
              <a:rPr lang="en-US" sz="4400" spc="-265" dirty="0" smtClean="0">
                <a:solidFill>
                  <a:srgbClr val="EEBB00"/>
                </a:solidFill>
                <a:latin typeface="Futura LT Pro Book" panose="020B0502020204020303" pitchFamily="34" charset="0"/>
                <a:cs typeface="Gill Sans MT"/>
              </a:rPr>
              <a:t>Extended Child Protection</a:t>
            </a:r>
            <a:endParaRPr sz="4400" dirty="0" smtClean="0">
              <a:solidFill>
                <a:srgbClr val="EEBB00"/>
              </a:solidFill>
              <a:latin typeface="Futura LT Pro Book" panose="020B0502020204020303" pitchFamily="34" charset="0"/>
              <a:cs typeface="Gill Sans MT"/>
            </a:endParaRPr>
          </a:p>
        </p:txBody>
      </p:sp>
    </p:spTree>
    <p:extLst>
      <p:ext uri="{BB962C8B-B14F-4D97-AF65-F5344CB8AC3E}">
        <p14:creationId xmlns:p14="http://schemas.microsoft.com/office/powerpoint/2010/main" val="6483446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447800" y="317718"/>
            <a:ext cx="694309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Think-pair-share</a:t>
            </a:r>
            <a:endParaRPr sz="44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
        <p:nvSpPr>
          <p:cNvPr id="9" name="object 4"/>
          <p:cNvSpPr txBox="1"/>
          <p:nvPr/>
        </p:nvSpPr>
        <p:spPr>
          <a:xfrm>
            <a:off x="1447800" y="1685312"/>
            <a:ext cx="7620000" cy="3659656"/>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Think of one past experience you have had protecting a child (30 seconds).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Find a partner (30 seconds</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Share your name, where you are from, and one past experience of yours with child protection (5 minutes).</a:t>
            </a:r>
          </a:p>
        </p:txBody>
      </p:sp>
    </p:spTree>
    <p:extLst>
      <p:ext uri="{BB962C8B-B14F-4D97-AF65-F5344CB8AC3E}">
        <p14:creationId xmlns:p14="http://schemas.microsoft.com/office/powerpoint/2010/main" val="2407214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447800" y="168959"/>
            <a:ext cx="8137905" cy="974626"/>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Child protection definitions and guidelines</a:t>
            </a:r>
            <a:endParaRPr sz="44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
        <p:nvSpPr>
          <p:cNvPr id="9" name="object 4"/>
          <p:cNvSpPr txBox="1"/>
          <p:nvPr/>
        </p:nvSpPr>
        <p:spPr>
          <a:xfrm>
            <a:off x="1447800" y="1685312"/>
            <a:ext cx="7620000" cy="2154436"/>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What is child protection</a:t>
            </a:r>
            <a:r>
              <a:rPr lang="en-US" sz="2800" spc="-165" dirty="0" smtClean="0">
                <a:solidFill>
                  <a:prstClr val="black"/>
                </a:solidFill>
                <a:latin typeface="Futura LT Pro Book"/>
                <a:cs typeface="Futura LT Pro Book"/>
              </a:rPr>
              <a:t>?</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Why child protection</a:t>
            </a:r>
            <a:r>
              <a:rPr lang="en-US" sz="2800" spc="-165" dirty="0" smtClean="0">
                <a:solidFill>
                  <a:prstClr val="black"/>
                </a:solidFill>
                <a:latin typeface="Futura LT Pro Book"/>
                <a:cs typeface="Futura LT Pro Book"/>
              </a:rPr>
              <a:t>?</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How do we protect children?</a:t>
            </a:r>
          </a:p>
        </p:txBody>
      </p:sp>
    </p:spTree>
    <p:extLst>
      <p:ext uri="{BB962C8B-B14F-4D97-AF65-F5344CB8AC3E}">
        <p14:creationId xmlns:p14="http://schemas.microsoft.com/office/powerpoint/2010/main" val="29859657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4377"/>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447800" y="303341"/>
            <a:ext cx="80278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What is child protection?</a:t>
            </a:r>
            <a:endParaRPr sz="44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
        <p:nvSpPr>
          <p:cNvPr id="9" name="object 4"/>
          <p:cNvSpPr txBox="1"/>
          <p:nvPr/>
        </p:nvSpPr>
        <p:spPr>
          <a:xfrm>
            <a:off x="1447800" y="1685312"/>
            <a:ext cx="7620000" cy="3659656"/>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Child protection is “the responsibilities and activities undertaken to prevent children being subject to child abuse.”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Child abuse is defined as “physical, sexual, and emotional maltreatment or abuse; neglect; bullying; unlawful child labor; and exposure to domestic violence.” </a:t>
            </a:r>
          </a:p>
        </p:txBody>
      </p:sp>
    </p:spTree>
    <p:extLst>
      <p:ext uri="{BB962C8B-B14F-4D97-AF65-F5344CB8AC3E}">
        <p14:creationId xmlns:p14="http://schemas.microsoft.com/office/powerpoint/2010/main" val="40674639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447800" y="315864"/>
            <a:ext cx="9250553"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Why specifically protect </a:t>
            </a:r>
            <a:r>
              <a:rPr lang="en-US" sz="4400" b="1" spc="-240" dirty="0">
                <a:solidFill>
                  <a:srgbClr val="0E256A"/>
                </a:solidFill>
                <a:latin typeface="Futura LT Pro Book"/>
                <a:cs typeface="Futura LT Pro Book"/>
              </a:rPr>
              <a:t>children?</a:t>
            </a:r>
            <a:endParaRPr sz="44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
        <p:nvSpPr>
          <p:cNvPr id="9" name="object 4"/>
          <p:cNvSpPr txBox="1"/>
          <p:nvPr/>
        </p:nvSpPr>
        <p:spPr>
          <a:xfrm>
            <a:off x="1447800" y="1685312"/>
            <a:ext cx="7620000" cy="4582986"/>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All children have potential and every child matters</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We have a fundamental duty of care </a:t>
            </a:r>
            <a:r>
              <a:rPr lang="en-US" sz="2800" spc="-165" dirty="0" smtClean="0">
                <a:solidFill>
                  <a:prstClr val="black"/>
                </a:solidFill>
                <a:latin typeface="Futura LT Pro Book"/>
                <a:cs typeface="Futura LT Pro Book"/>
              </a:rPr>
              <a:t>to </a:t>
            </a:r>
            <a:r>
              <a:rPr lang="en-US" sz="2800" spc="-165" dirty="0">
                <a:solidFill>
                  <a:prstClr val="black"/>
                </a:solidFill>
                <a:latin typeface="Futura LT Pro Book"/>
                <a:cs typeface="Futura LT Pro Book"/>
              </a:rPr>
              <a:t>all children </a:t>
            </a:r>
            <a:r>
              <a:rPr lang="en-US" sz="2800" spc="-165" dirty="0" smtClean="0">
                <a:solidFill>
                  <a:prstClr val="black"/>
                </a:solidFill>
                <a:latin typeface="Futura LT Pro Book"/>
                <a:cs typeface="Futura LT Pro Book"/>
              </a:rPr>
              <a:t>with whom we engage, including </a:t>
            </a:r>
            <a:r>
              <a:rPr lang="en-US" sz="2800" spc="-165" dirty="0">
                <a:solidFill>
                  <a:prstClr val="black"/>
                </a:solidFill>
                <a:latin typeface="Futura LT Pro Book"/>
                <a:cs typeface="Futura LT Pro Book"/>
              </a:rPr>
              <a:t>a duty to protect them from abuse.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All children, regardless of age, disability, gender, racial heritage, religious belief, sexual </a:t>
            </a:r>
            <a:r>
              <a:rPr lang="en-US" sz="2800" spc="-165" dirty="0" smtClean="0">
                <a:solidFill>
                  <a:prstClr val="black"/>
                </a:solidFill>
                <a:latin typeface="Futura LT Pro Book"/>
                <a:cs typeface="Futura LT Pro Book"/>
              </a:rPr>
              <a:t>orientation, </a:t>
            </a:r>
            <a:r>
              <a:rPr lang="en-US" sz="2800" spc="-165" dirty="0">
                <a:solidFill>
                  <a:prstClr val="black"/>
                </a:solidFill>
                <a:latin typeface="Futura LT Pro Book"/>
                <a:cs typeface="Futura LT Pro Book"/>
              </a:rPr>
              <a:t>or identity, have the right to equal protection from all types of harm or abuse.</a:t>
            </a:r>
          </a:p>
        </p:txBody>
      </p:sp>
    </p:spTree>
    <p:extLst>
      <p:ext uri="{BB962C8B-B14F-4D97-AF65-F5344CB8AC3E}">
        <p14:creationId xmlns:p14="http://schemas.microsoft.com/office/powerpoint/2010/main" val="4106447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447800" y="317718"/>
            <a:ext cx="84088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Child protection policy and law</a:t>
            </a:r>
            <a:endParaRPr sz="44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
        <p:nvSpPr>
          <p:cNvPr id="9" name="object 4"/>
          <p:cNvSpPr txBox="1"/>
          <p:nvPr/>
        </p:nvSpPr>
        <p:spPr>
          <a:xfrm>
            <a:off x="1447800" y="1685312"/>
            <a:ext cx="7620000" cy="4582986"/>
          </a:xfrm>
          <a:prstGeom prst="rect">
            <a:avLst/>
          </a:prstGeom>
        </p:spPr>
        <p:txBody>
          <a:bodyPr vert="horz" wrap="square" lIns="0" tIns="0" rIns="0" bIns="0" rtlCol="0">
            <a:spAutoFit/>
          </a:bodyPr>
          <a:lstStyle/>
          <a:p>
            <a:pPr marL="12700">
              <a:lnSpc>
                <a:spcPts val="3600"/>
              </a:lnSpc>
              <a:buClr>
                <a:srgbClr val="243F87"/>
              </a:buClr>
            </a:pPr>
            <a:r>
              <a:rPr lang="en-US" sz="2800" spc="-165" dirty="0">
                <a:solidFill>
                  <a:prstClr val="black"/>
                </a:solidFill>
                <a:latin typeface="Futura LT Pro Book"/>
                <a:cs typeface="Futura LT Pro Book"/>
              </a:rPr>
              <a:t>The United Nations Convention on the Rights of the Child (UNCRC</a:t>
            </a:r>
            <a:r>
              <a:rPr lang="en-US" sz="2800" spc="-165" dirty="0" smtClean="0">
                <a:solidFill>
                  <a:prstClr val="black"/>
                </a:solidFill>
                <a:latin typeface="Futura LT Pro Book"/>
                <a:cs typeface="Futura LT Pro Book"/>
              </a:rPr>
              <a:t>) (1989) </a:t>
            </a:r>
            <a:r>
              <a:rPr lang="en-US" sz="2800" spc="-165" dirty="0">
                <a:solidFill>
                  <a:prstClr val="black"/>
                </a:solidFill>
                <a:latin typeface="Futura LT Pro Book"/>
                <a:cs typeface="Futura LT Pro Book"/>
              </a:rPr>
              <a:t>says</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1384300" lvl="2"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All children have the right to be protected from all forms of abuse. </a:t>
            </a:r>
          </a:p>
          <a:p>
            <a:pPr marL="1384300" lvl="2"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 child </a:t>
            </a:r>
            <a:r>
              <a:rPr lang="en-US" sz="2800" spc="-165" dirty="0" smtClean="0">
                <a:solidFill>
                  <a:prstClr val="black"/>
                </a:solidFill>
                <a:latin typeface="Futura LT Pro Book"/>
                <a:cs typeface="Futura LT Pro Book"/>
              </a:rPr>
              <a:t>is </a:t>
            </a:r>
            <a:r>
              <a:rPr lang="en-US" sz="2800" spc="-165" dirty="0">
                <a:solidFill>
                  <a:prstClr val="black"/>
                </a:solidFill>
                <a:latin typeface="Futura LT Pro Book"/>
                <a:cs typeface="Futura LT Pro Book"/>
              </a:rPr>
              <a:t>anyone who has not reached </a:t>
            </a:r>
            <a:r>
              <a:rPr lang="en-US" sz="2800" spc="-165" dirty="0" smtClean="0">
                <a:solidFill>
                  <a:prstClr val="black"/>
                </a:solidFill>
                <a:latin typeface="Futura LT Pro Book"/>
                <a:cs typeface="Futura LT Pro Book"/>
              </a:rPr>
              <a:t>the age of </a:t>
            </a:r>
            <a:r>
              <a:rPr lang="en-US" sz="2800" spc="-165" dirty="0">
                <a:solidFill>
                  <a:prstClr val="black"/>
                </a:solidFill>
                <a:latin typeface="Futura LT Pro Book"/>
                <a:cs typeface="Futura LT Pro Book"/>
              </a:rPr>
              <a:t>18</a:t>
            </a:r>
            <a:r>
              <a:rPr lang="en-US" sz="2800" spc="-165" dirty="0" smtClean="0">
                <a:solidFill>
                  <a:prstClr val="black"/>
                </a:solidFill>
                <a:latin typeface="Futura LT Pro Book"/>
                <a:cs typeface="Futura LT Pro Book"/>
              </a:rPr>
              <a:t>.</a:t>
            </a:r>
          </a:p>
          <a:p>
            <a:pPr marL="927100" lvl="2">
              <a:lnSpc>
                <a:spcPts val="3600"/>
              </a:lnSpc>
              <a:buClr>
                <a:srgbClr val="243F87"/>
              </a:buClr>
            </a:pPr>
            <a:endParaRPr lang="en-US" sz="2800" spc="-165" dirty="0">
              <a:solidFill>
                <a:prstClr val="black"/>
              </a:solidFill>
              <a:latin typeface="Futura LT Pro Book"/>
              <a:cs typeface="Futura LT Pro Book"/>
            </a:endParaRPr>
          </a:p>
          <a:p>
            <a:pPr marL="12700">
              <a:lnSpc>
                <a:spcPts val="3600"/>
              </a:lnSpc>
              <a:buClr>
                <a:srgbClr val="243F87"/>
              </a:buClr>
            </a:pPr>
            <a:r>
              <a:rPr lang="en-US" sz="2800" spc="-165" dirty="0" smtClean="0">
                <a:solidFill>
                  <a:prstClr val="black"/>
                </a:solidFill>
                <a:latin typeface="Futura LT Pro Book"/>
                <a:cs typeface="Futura LT Pro Book"/>
              </a:rPr>
              <a:t>Many </a:t>
            </a:r>
            <a:r>
              <a:rPr lang="en-US" sz="2800" spc="-165" dirty="0">
                <a:solidFill>
                  <a:prstClr val="black"/>
                </a:solidFill>
                <a:latin typeface="Futura LT Pro Book"/>
                <a:cs typeface="Futura LT Pro Book"/>
              </a:rPr>
              <a:t>countries have child protection laws. What </a:t>
            </a:r>
            <a:r>
              <a:rPr lang="en-US" sz="2800" spc="-165" dirty="0" smtClean="0">
                <a:solidFill>
                  <a:prstClr val="black"/>
                </a:solidFill>
                <a:latin typeface="Futura LT Pro Book"/>
                <a:cs typeface="Futura LT Pro Book"/>
              </a:rPr>
              <a:t>laws does your country have?</a:t>
            </a: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11916439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444925" y="317718"/>
            <a:ext cx="84088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International standards</a:t>
            </a:r>
            <a:endParaRPr sz="44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
        <p:nvSpPr>
          <p:cNvPr id="9" name="object 4"/>
          <p:cNvSpPr txBox="1"/>
          <p:nvPr/>
        </p:nvSpPr>
        <p:spPr>
          <a:xfrm>
            <a:off x="1447800" y="1685312"/>
            <a:ext cx="7620000" cy="6032421"/>
          </a:xfrm>
          <a:prstGeom prst="rect">
            <a:avLst/>
          </a:prstGeom>
        </p:spPr>
        <p:txBody>
          <a:bodyPr vert="horz" wrap="square" lIns="0" tIns="0" rIns="0" bIns="0" rtlCol="0">
            <a:spAutoFit/>
          </a:bodyPr>
          <a:lstStyle/>
          <a:p>
            <a:pPr marL="469900" indent="-457200">
              <a:lnSpc>
                <a:spcPts val="34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 right of all children to be protected from all forms of abuse, neglect, exploitation and violence as set out in the UN Convention on the Rights of the Child 1989.” </a:t>
            </a:r>
            <a:endParaRPr lang="en-US" sz="2800" spc="-165" dirty="0" smtClean="0">
              <a:solidFill>
                <a:prstClr val="black"/>
              </a:solidFill>
              <a:latin typeface="Futura LT Pro Book"/>
              <a:cs typeface="Futura LT Pro Book"/>
            </a:endParaRPr>
          </a:p>
          <a:p>
            <a:pPr marL="12700">
              <a:lnSpc>
                <a:spcPts val="3400"/>
              </a:lnSpc>
              <a:buClr>
                <a:srgbClr val="243F87"/>
              </a:buClr>
            </a:pPr>
            <a:endParaRPr lang="en-US" sz="2400" spc="-165" dirty="0">
              <a:solidFill>
                <a:prstClr val="black"/>
              </a:solidFill>
              <a:latin typeface="Futura LT Pro Book"/>
              <a:cs typeface="Futura LT Pro Book"/>
            </a:endParaRPr>
          </a:p>
          <a:p>
            <a:pPr marL="469900" indent="-457200">
              <a:lnSpc>
                <a:spcPts val="34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“Abuse happens to male and female children of all ages, race, gender, age, religion or disability, sexual orientation, social background or culture. Some children, such as disabled children, are particularly vulnerable. Prejudice and discrimination can prevent some children getting the help they need and agencies should take steps to ensure that all children are protected and receive the support they require.”</a:t>
            </a:r>
          </a:p>
        </p:txBody>
      </p:sp>
    </p:spTree>
    <p:extLst>
      <p:ext uri="{BB962C8B-B14F-4D97-AF65-F5344CB8AC3E}">
        <p14:creationId xmlns:p14="http://schemas.microsoft.com/office/powerpoint/2010/main" val="3061827245"/>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330</TotalTime>
  <Words>2685</Words>
  <Application>Microsoft Office PowerPoint</Application>
  <PresentationFormat>Custom</PresentationFormat>
  <Paragraphs>292</Paragraphs>
  <Slides>23</Slides>
  <Notes>23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Calibri</vt:lpstr>
      <vt:lpstr>Futura LT Pro Book</vt:lpstr>
      <vt:lpstr>Gill Sans MT</vt:lpstr>
      <vt:lpstr>Times New Roman</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Parnell, Victoria Faith</dc:creator>
  <cp:lastModifiedBy>McGill, Deborah Lynne</cp:lastModifiedBy>
  <cp:revision>51</cp:revision>
  <dcterms:created xsi:type="dcterms:W3CDTF">2015-03-04T15:59:39Z</dcterms:created>
  <dcterms:modified xsi:type="dcterms:W3CDTF">2016-06-16T13:43:21Z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2015-03-04T00:00:00Z</vt:filetime>
  </property>
  <property fmtid="{D5CDD505-2E9C-101B-9397-08002B2CF9AE}" pid="3" name="LastSaved">
    <vt:filetime>2015-03-04T00:00:00Z</vt:filetime>
  </property>
</Properties>
</file>